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4153" r:id="rId1"/>
    <p:sldMasterId id="2147484141" r:id="rId2"/>
  </p:sldMasterIdLst>
  <p:notesMasterIdLst>
    <p:notesMasterId r:id="rId23"/>
  </p:notesMasterIdLst>
  <p:handoutMasterIdLst>
    <p:handoutMasterId r:id="rId24"/>
  </p:handoutMasterIdLst>
  <p:sldIdLst>
    <p:sldId id="257" r:id="rId3"/>
    <p:sldId id="370" r:id="rId4"/>
    <p:sldId id="311" r:id="rId5"/>
    <p:sldId id="367" r:id="rId6"/>
    <p:sldId id="368" r:id="rId7"/>
    <p:sldId id="369" r:id="rId8"/>
    <p:sldId id="377" r:id="rId9"/>
    <p:sldId id="374" r:id="rId10"/>
    <p:sldId id="373" r:id="rId11"/>
    <p:sldId id="372" r:id="rId12"/>
    <p:sldId id="347" r:id="rId13"/>
    <p:sldId id="348" r:id="rId14"/>
    <p:sldId id="357" r:id="rId15"/>
    <p:sldId id="345" r:id="rId16"/>
    <p:sldId id="355" r:id="rId17"/>
    <p:sldId id="336" r:id="rId18"/>
    <p:sldId id="337" r:id="rId19"/>
    <p:sldId id="343" r:id="rId20"/>
    <p:sldId id="356" r:id="rId21"/>
    <p:sldId id="366" r:id="rId22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pitchFamily="34" charset="0"/>
        <a:ea typeface="Arial Unicode MS" pitchFamily="34" charset="-120"/>
        <a:cs typeface="Arial Unicode MS" pitchFamily="34" charset="-12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pitchFamily="34" charset="0"/>
        <a:ea typeface="Arial Unicode MS" pitchFamily="34" charset="-120"/>
        <a:cs typeface="Arial Unicode MS" pitchFamily="34" charset="-12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pitchFamily="34" charset="0"/>
        <a:ea typeface="Arial Unicode MS" pitchFamily="34" charset="-120"/>
        <a:cs typeface="Arial Unicode MS" pitchFamily="34" charset="-12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pitchFamily="34" charset="0"/>
        <a:ea typeface="Arial Unicode MS" pitchFamily="34" charset="-120"/>
        <a:cs typeface="Arial Unicode MS" pitchFamily="34" charset="-12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pitchFamily="34" charset="0"/>
        <a:ea typeface="Arial Unicode MS" pitchFamily="34" charset="-120"/>
        <a:cs typeface="Arial Unicode MS" pitchFamily="34" charset="-12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Verdana" pitchFamily="34" charset="0"/>
        <a:ea typeface="Arial Unicode MS" pitchFamily="34" charset="-120"/>
        <a:cs typeface="Arial Unicode MS" pitchFamily="34" charset="-12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Verdana" pitchFamily="34" charset="0"/>
        <a:ea typeface="Arial Unicode MS" pitchFamily="34" charset="-120"/>
        <a:cs typeface="Arial Unicode MS" pitchFamily="34" charset="-12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Verdana" pitchFamily="34" charset="0"/>
        <a:ea typeface="Arial Unicode MS" pitchFamily="34" charset="-120"/>
        <a:cs typeface="Arial Unicode MS" pitchFamily="34" charset="-12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Verdana" pitchFamily="34" charset="0"/>
        <a:ea typeface="Arial Unicode MS" pitchFamily="34" charset="-120"/>
        <a:cs typeface="Arial Unicode MS" pitchFamily="34" charset="-12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E31803"/>
    <a:srgbClr val="E5542D"/>
    <a:srgbClr val="FF9933"/>
    <a:srgbClr val="FF99CC"/>
    <a:srgbClr val="FFCCCC"/>
    <a:srgbClr val="D61E10"/>
    <a:srgbClr val="DA380C"/>
    <a:srgbClr val="DA54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566" autoAdjust="0"/>
    <p:restoredTop sz="93898" autoAdjust="0"/>
  </p:normalViewPr>
  <p:slideViewPr>
    <p:cSldViewPr>
      <p:cViewPr>
        <p:scale>
          <a:sx n="75" d="100"/>
          <a:sy n="75" d="100"/>
        </p:scale>
        <p:origin x="186" y="18"/>
      </p:cViewPr>
      <p:guideLst>
        <p:guide orient="horz" pos="2161"/>
        <p:guide pos="2880"/>
        <p:guide pos="5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7F3998-5FEE-4E53-9E6D-BAE80DD38F7C}" type="doc">
      <dgm:prSet loTypeId="urn:microsoft.com/office/officeart/2008/layout/VerticalCurvedList" loCatId="list" qsTypeId="urn:microsoft.com/office/officeart/2005/8/quickstyle/simple1#1" qsCatId="simple" csTypeId="urn:microsoft.com/office/officeart/2005/8/colors/accent1_3" csCatId="accent1" phldr="1"/>
      <dgm:spPr/>
      <dgm:t>
        <a:bodyPr/>
        <a:lstStyle/>
        <a:p>
          <a:endParaRPr lang="zh-TW" altLang="en-US"/>
        </a:p>
      </dgm:t>
    </dgm:pt>
    <dgm:pt modelId="{31009455-9C71-4F13-B19D-80E4790B94F3}">
      <dgm:prSet custT="1"/>
      <dgm:spPr>
        <a:solidFill>
          <a:srgbClr val="D00600"/>
        </a:solidFill>
        <a:ln>
          <a:noFill/>
        </a:ln>
      </dgm:spPr>
      <dgm:t>
        <a:bodyPr/>
        <a:lstStyle/>
        <a:p>
          <a:pPr rtl="0"/>
          <a:r>
            <a:rPr lang="zh-TW" altLang="en-US" sz="3200" b="1" dirty="0" smtClean="0">
              <a:latin typeface="微軟正黑體" pitchFamily="34" charset="-120"/>
              <a:ea typeface="微軟正黑體" pitchFamily="34" charset="-120"/>
              <a:cs typeface="Arial" pitchFamily="34" charset="0"/>
            </a:rPr>
            <a:t>公司簡介</a:t>
          </a:r>
          <a:endParaRPr lang="zh-TW" sz="3200" b="1" dirty="0">
            <a:latin typeface="微軟正黑體" pitchFamily="34" charset="-120"/>
            <a:ea typeface="微軟正黑體" pitchFamily="34" charset="-120"/>
            <a:cs typeface="Arial" pitchFamily="34" charset="0"/>
          </a:endParaRPr>
        </a:p>
      </dgm:t>
    </dgm:pt>
    <dgm:pt modelId="{2A0AA4E8-EC16-4979-A36B-30EA744F846F}" type="parTrans" cxnId="{783AF7A2-0B52-42FC-B769-D608899EABB4}">
      <dgm:prSet/>
      <dgm:spPr/>
      <dgm:t>
        <a:bodyPr/>
        <a:lstStyle/>
        <a:p>
          <a:endParaRPr lang="zh-TW" altLang="en-US">
            <a:solidFill>
              <a:srgbClr val="860000"/>
            </a:solidFill>
            <a:latin typeface="Arial" pitchFamily="34" charset="0"/>
            <a:ea typeface="+mj-ea"/>
            <a:cs typeface="Arial" pitchFamily="34" charset="0"/>
          </a:endParaRPr>
        </a:p>
      </dgm:t>
    </dgm:pt>
    <dgm:pt modelId="{C4609DB6-27F3-4EA8-B91D-35C32B8943FF}" type="sibTrans" cxnId="{783AF7A2-0B52-42FC-B769-D608899EABB4}">
      <dgm:prSet/>
      <dgm:spPr>
        <a:ln>
          <a:solidFill>
            <a:srgbClr val="C00000"/>
          </a:solidFill>
        </a:ln>
      </dgm:spPr>
      <dgm:t>
        <a:bodyPr/>
        <a:lstStyle/>
        <a:p>
          <a:endParaRPr lang="zh-TW" altLang="en-US">
            <a:solidFill>
              <a:srgbClr val="860000"/>
            </a:solidFill>
            <a:latin typeface="Arial" pitchFamily="34" charset="0"/>
            <a:ea typeface="+mj-ea"/>
            <a:cs typeface="Arial" pitchFamily="34" charset="0"/>
          </a:endParaRPr>
        </a:p>
      </dgm:t>
    </dgm:pt>
    <dgm:pt modelId="{E02630E2-6687-461A-A117-F92EEDD078C6}">
      <dgm:prSet custT="1"/>
      <dgm:spPr>
        <a:solidFill>
          <a:srgbClr val="E5542D">
            <a:alpha val="89804"/>
          </a:srgbClr>
        </a:solidFill>
        <a:ln>
          <a:noFill/>
        </a:ln>
      </dgm:spPr>
      <dgm:t>
        <a:bodyPr/>
        <a:lstStyle/>
        <a:p>
          <a:pPr rtl="0"/>
          <a:r>
            <a:rPr lang="zh-TW" altLang="en-US" sz="3200" b="1" dirty="0" smtClean="0">
              <a:latin typeface="微軟正黑體" pitchFamily="34" charset="-120"/>
              <a:ea typeface="微軟正黑體" pitchFamily="34" charset="-120"/>
              <a:cs typeface="Arial" pitchFamily="34" charset="0"/>
            </a:rPr>
            <a:t>主要產品</a:t>
          </a:r>
          <a:endParaRPr lang="zh-TW" sz="3200" b="1" dirty="0">
            <a:latin typeface="微軟正黑體" pitchFamily="34" charset="-120"/>
            <a:ea typeface="微軟正黑體" pitchFamily="34" charset="-120"/>
            <a:cs typeface="Arial" pitchFamily="34" charset="0"/>
          </a:endParaRPr>
        </a:p>
      </dgm:t>
    </dgm:pt>
    <dgm:pt modelId="{2595F3AC-C343-4551-8877-F1FACDF07E26}" type="parTrans" cxnId="{98ECD3D0-5BCD-40EA-92D0-442F173C23D2}">
      <dgm:prSet/>
      <dgm:spPr/>
      <dgm:t>
        <a:bodyPr/>
        <a:lstStyle/>
        <a:p>
          <a:endParaRPr lang="zh-TW" altLang="en-US">
            <a:solidFill>
              <a:srgbClr val="860000"/>
            </a:solidFill>
            <a:latin typeface="Arial" pitchFamily="34" charset="0"/>
            <a:ea typeface="+mj-ea"/>
            <a:cs typeface="Arial" pitchFamily="34" charset="0"/>
          </a:endParaRPr>
        </a:p>
      </dgm:t>
    </dgm:pt>
    <dgm:pt modelId="{E24911C8-4A06-490F-A383-685F7CBB41A1}" type="sibTrans" cxnId="{98ECD3D0-5BCD-40EA-92D0-442F173C23D2}">
      <dgm:prSet/>
      <dgm:spPr/>
      <dgm:t>
        <a:bodyPr/>
        <a:lstStyle/>
        <a:p>
          <a:endParaRPr lang="zh-TW" altLang="en-US">
            <a:solidFill>
              <a:srgbClr val="860000"/>
            </a:solidFill>
            <a:latin typeface="Arial" pitchFamily="34" charset="0"/>
            <a:ea typeface="+mj-ea"/>
            <a:cs typeface="Arial" pitchFamily="34" charset="0"/>
          </a:endParaRPr>
        </a:p>
      </dgm:t>
    </dgm:pt>
    <dgm:pt modelId="{FCEFF85D-740E-4530-817D-5DE75F1456CF}">
      <dgm:prSet custT="1"/>
      <dgm:spPr>
        <a:solidFill>
          <a:srgbClr val="E5542D">
            <a:alpha val="60000"/>
          </a:srgbClr>
        </a:solidFill>
        <a:ln>
          <a:noFill/>
        </a:ln>
      </dgm:spPr>
      <dgm:t>
        <a:bodyPr/>
        <a:lstStyle/>
        <a:p>
          <a:pPr rtl="0"/>
          <a:r>
            <a:rPr lang="zh-TW" altLang="en-US" sz="3200" b="1" dirty="0" smtClean="0">
              <a:latin typeface="微軟正黑體" pitchFamily="34" charset="-120"/>
              <a:ea typeface="微軟正黑體" pitchFamily="34" charset="-120"/>
              <a:cs typeface="Arial" pitchFamily="34" charset="0"/>
            </a:rPr>
            <a:t>營運表現</a:t>
          </a:r>
          <a:endParaRPr lang="zh-TW" sz="3200" b="1" dirty="0">
            <a:latin typeface="微軟正黑體" pitchFamily="34" charset="-120"/>
            <a:ea typeface="微軟正黑體" pitchFamily="34" charset="-120"/>
            <a:cs typeface="Arial" pitchFamily="34" charset="0"/>
          </a:endParaRPr>
        </a:p>
      </dgm:t>
    </dgm:pt>
    <dgm:pt modelId="{53565FA0-2BD8-4A64-89AB-B016A4A3033B}" type="parTrans" cxnId="{945E2A7B-3C42-4B3B-A9C4-2DDBFA6ADF08}">
      <dgm:prSet/>
      <dgm:spPr/>
      <dgm:t>
        <a:bodyPr/>
        <a:lstStyle/>
        <a:p>
          <a:endParaRPr lang="zh-TW" altLang="en-US">
            <a:solidFill>
              <a:srgbClr val="860000"/>
            </a:solidFill>
            <a:latin typeface="Arial" pitchFamily="34" charset="0"/>
            <a:ea typeface="+mj-ea"/>
            <a:cs typeface="Arial" pitchFamily="34" charset="0"/>
          </a:endParaRPr>
        </a:p>
      </dgm:t>
    </dgm:pt>
    <dgm:pt modelId="{FCD2E41B-5D50-4F04-AE15-8E661641C4F8}" type="sibTrans" cxnId="{945E2A7B-3C42-4B3B-A9C4-2DDBFA6ADF08}">
      <dgm:prSet/>
      <dgm:spPr/>
      <dgm:t>
        <a:bodyPr/>
        <a:lstStyle/>
        <a:p>
          <a:endParaRPr lang="zh-TW" altLang="en-US">
            <a:solidFill>
              <a:srgbClr val="860000"/>
            </a:solidFill>
            <a:latin typeface="Arial" pitchFamily="34" charset="0"/>
            <a:ea typeface="+mj-ea"/>
            <a:cs typeface="Arial" pitchFamily="34" charset="0"/>
          </a:endParaRPr>
        </a:p>
      </dgm:t>
    </dgm:pt>
    <dgm:pt modelId="{BB5C42D9-C4B9-4856-9A74-6996AECFAE64}" type="pres">
      <dgm:prSet presAssocID="{987F3998-5FEE-4E53-9E6D-BAE80DD38F7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9DDB85E3-5F43-44EC-930D-E9C268ACE4A0}" type="pres">
      <dgm:prSet presAssocID="{987F3998-5FEE-4E53-9E6D-BAE80DD38F7C}" presName="Name1" presStyleCnt="0"/>
      <dgm:spPr/>
      <dgm:t>
        <a:bodyPr/>
        <a:lstStyle/>
        <a:p>
          <a:endParaRPr lang="zh-TW" altLang="en-US"/>
        </a:p>
      </dgm:t>
    </dgm:pt>
    <dgm:pt modelId="{C054B575-3F66-46F8-AF39-EB75B4C24929}" type="pres">
      <dgm:prSet presAssocID="{987F3998-5FEE-4E53-9E6D-BAE80DD38F7C}" presName="cycle" presStyleCnt="0"/>
      <dgm:spPr/>
      <dgm:t>
        <a:bodyPr/>
        <a:lstStyle/>
        <a:p>
          <a:endParaRPr lang="zh-TW" altLang="en-US"/>
        </a:p>
      </dgm:t>
    </dgm:pt>
    <dgm:pt modelId="{C4F2B17B-AD39-4A89-8C34-6FA82BEEF183}" type="pres">
      <dgm:prSet presAssocID="{987F3998-5FEE-4E53-9E6D-BAE80DD38F7C}" presName="srcNode" presStyleLbl="node1" presStyleIdx="0" presStyleCnt="3"/>
      <dgm:spPr/>
      <dgm:t>
        <a:bodyPr/>
        <a:lstStyle/>
        <a:p>
          <a:endParaRPr lang="zh-TW" altLang="en-US"/>
        </a:p>
      </dgm:t>
    </dgm:pt>
    <dgm:pt modelId="{ABC50137-2D52-45EA-B33E-23AE04B56D8D}" type="pres">
      <dgm:prSet presAssocID="{987F3998-5FEE-4E53-9E6D-BAE80DD38F7C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FF738162-88C1-4219-979F-181ECBFD8F8C}" type="pres">
      <dgm:prSet presAssocID="{987F3998-5FEE-4E53-9E6D-BAE80DD38F7C}" presName="extraNode" presStyleLbl="node1" presStyleIdx="0" presStyleCnt="3"/>
      <dgm:spPr/>
      <dgm:t>
        <a:bodyPr/>
        <a:lstStyle/>
        <a:p>
          <a:endParaRPr lang="zh-TW" altLang="en-US"/>
        </a:p>
      </dgm:t>
    </dgm:pt>
    <dgm:pt modelId="{04B63DCA-B7CA-4859-984D-96D3FD384FD6}" type="pres">
      <dgm:prSet presAssocID="{987F3998-5FEE-4E53-9E6D-BAE80DD38F7C}" presName="dstNode" presStyleLbl="node1" presStyleIdx="0" presStyleCnt="3"/>
      <dgm:spPr/>
      <dgm:t>
        <a:bodyPr/>
        <a:lstStyle/>
        <a:p>
          <a:endParaRPr lang="zh-TW" altLang="en-US"/>
        </a:p>
      </dgm:t>
    </dgm:pt>
    <dgm:pt modelId="{5E7FCB37-B18F-4242-A5F3-289428A17844}" type="pres">
      <dgm:prSet presAssocID="{31009455-9C71-4F13-B19D-80E4790B94F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E373D1A-62E3-4C94-BB14-5BD2F29E3117}" type="pres">
      <dgm:prSet presAssocID="{31009455-9C71-4F13-B19D-80E4790B94F3}" presName="accent_1" presStyleCnt="0"/>
      <dgm:spPr/>
      <dgm:t>
        <a:bodyPr/>
        <a:lstStyle/>
        <a:p>
          <a:endParaRPr lang="zh-TW" altLang="en-US"/>
        </a:p>
      </dgm:t>
    </dgm:pt>
    <dgm:pt modelId="{49600641-CDCB-484D-9467-A55E8FBB8BEF}" type="pres">
      <dgm:prSet presAssocID="{31009455-9C71-4F13-B19D-80E4790B94F3}" presName="accentRepeatNode" presStyleLbl="solidFgAcc1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/>
            </a:extLst>
          </a:blip>
          <a:srcRect/>
          <a:stretch>
            <a:fillRect/>
          </a:stretch>
        </a:blipFill>
        <a:ln>
          <a:solidFill>
            <a:srgbClr val="C00000"/>
          </a:solidFill>
        </a:ln>
      </dgm:spPr>
      <dgm:t>
        <a:bodyPr/>
        <a:lstStyle/>
        <a:p>
          <a:endParaRPr lang="zh-TW" altLang="en-US"/>
        </a:p>
      </dgm:t>
    </dgm:pt>
    <dgm:pt modelId="{A073AFF0-8183-41CB-92E5-E5D175A251BB}" type="pres">
      <dgm:prSet presAssocID="{E02630E2-6687-461A-A117-F92EEDD078C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8188F8D-C2B8-4D4C-B7B5-4D9DA41FC0FF}" type="pres">
      <dgm:prSet presAssocID="{E02630E2-6687-461A-A117-F92EEDD078C6}" presName="accent_2" presStyleCnt="0"/>
      <dgm:spPr/>
      <dgm:t>
        <a:bodyPr/>
        <a:lstStyle/>
        <a:p>
          <a:endParaRPr lang="zh-TW" altLang="en-US"/>
        </a:p>
      </dgm:t>
    </dgm:pt>
    <dgm:pt modelId="{52497DD7-216A-4892-A636-8D3E59E50C7E}" type="pres">
      <dgm:prSet presAssocID="{E02630E2-6687-461A-A117-F92EEDD078C6}" presName="accentRepeatNode" presStyleLbl="solidFgAcc1" presStyleIdx="1" presStyleCnt="3"/>
      <dgm:spPr>
        <a:blipFill dpi="0" rotWithShape="0">
          <a:blip xmlns:r="http://schemas.openxmlformats.org/officeDocument/2006/relationships" r:embed="rId2" cstate="print">
            <a:extLst>
              <a:ext uri="{28A0092B-C50C-407E-A947-70E740481C1C}"/>
            </a:extLst>
          </a:blip>
          <a:srcRect/>
          <a:stretch>
            <a:fillRect/>
          </a:stretch>
        </a:blipFill>
        <a:ln>
          <a:solidFill>
            <a:srgbClr val="C00000"/>
          </a:solidFill>
        </a:ln>
      </dgm:spPr>
      <dgm:t>
        <a:bodyPr/>
        <a:lstStyle/>
        <a:p>
          <a:endParaRPr lang="zh-TW" altLang="en-US"/>
        </a:p>
      </dgm:t>
    </dgm:pt>
    <dgm:pt modelId="{B012F16C-4198-4288-A1A2-2037E1C9B965}" type="pres">
      <dgm:prSet presAssocID="{FCEFF85D-740E-4530-817D-5DE75F1456C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D96708D-758E-4AC8-A3CC-6195F6F0189E}" type="pres">
      <dgm:prSet presAssocID="{FCEFF85D-740E-4530-817D-5DE75F1456CF}" presName="accent_3" presStyleCnt="0"/>
      <dgm:spPr/>
      <dgm:t>
        <a:bodyPr/>
        <a:lstStyle/>
        <a:p>
          <a:endParaRPr lang="zh-TW" altLang="en-US"/>
        </a:p>
      </dgm:t>
    </dgm:pt>
    <dgm:pt modelId="{5ADCC62B-0DE5-48B8-9027-8E9286103B09}" type="pres">
      <dgm:prSet presAssocID="{FCEFF85D-740E-4530-817D-5DE75F1456CF}" presName="accentRepeatNode" presStyleLbl="solidFgAcc1" presStyleIdx="2" presStyleCnt="3"/>
      <dgm:spPr>
        <a:blipFill dpi="0" rotWithShape="1">
          <a:blip xmlns:r="http://schemas.openxmlformats.org/officeDocument/2006/relationships" r:embed="rId3">
            <a:extLst>
              <a:ext uri="{28A0092B-C50C-407E-A947-70E740481C1C}"/>
            </a:extLst>
          </a:blip>
          <a:srcRect/>
          <a:stretch>
            <a:fillRect/>
          </a:stretch>
        </a:blipFill>
        <a:ln>
          <a:solidFill>
            <a:srgbClr val="C00000"/>
          </a:solidFill>
        </a:ln>
      </dgm:spPr>
      <dgm:t>
        <a:bodyPr/>
        <a:lstStyle/>
        <a:p>
          <a:endParaRPr lang="zh-TW" altLang="en-US"/>
        </a:p>
      </dgm:t>
    </dgm:pt>
  </dgm:ptLst>
  <dgm:cxnLst>
    <dgm:cxn modelId="{888879C1-7C6F-41E5-B49E-37862FA46C13}" type="presOf" srcId="{987F3998-5FEE-4E53-9E6D-BAE80DD38F7C}" destId="{BB5C42D9-C4B9-4856-9A74-6996AECFAE64}" srcOrd="0" destOrd="0" presId="urn:microsoft.com/office/officeart/2008/layout/VerticalCurvedList"/>
    <dgm:cxn modelId="{1757EF2A-5C74-4A8F-8A4A-B8CC6E0F644B}" type="presOf" srcId="{E02630E2-6687-461A-A117-F92EEDD078C6}" destId="{A073AFF0-8183-41CB-92E5-E5D175A251BB}" srcOrd="0" destOrd="0" presId="urn:microsoft.com/office/officeart/2008/layout/VerticalCurvedList"/>
    <dgm:cxn modelId="{98ECD3D0-5BCD-40EA-92D0-442F173C23D2}" srcId="{987F3998-5FEE-4E53-9E6D-BAE80DD38F7C}" destId="{E02630E2-6687-461A-A117-F92EEDD078C6}" srcOrd="1" destOrd="0" parTransId="{2595F3AC-C343-4551-8877-F1FACDF07E26}" sibTransId="{E24911C8-4A06-490F-A383-685F7CBB41A1}"/>
    <dgm:cxn modelId="{945E2A7B-3C42-4B3B-A9C4-2DDBFA6ADF08}" srcId="{987F3998-5FEE-4E53-9E6D-BAE80DD38F7C}" destId="{FCEFF85D-740E-4530-817D-5DE75F1456CF}" srcOrd="2" destOrd="0" parTransId="{53565FA0-2BD8-4A64-89AB-B016A4A3033B}" sibTransId="{FCD2E41B-5D50-4F04-AE15-8E661641C4F8}"/>
    <dgm:cxn modelId="{0543C709-5800-4094-9F87-F5E4EC511458}" type="presOf" srcId="{FCEFF85D-740E-4530-817D-5DE75F1456CF}" destId="{B012F16C-4198-4288-A1A2-2037E1C9B965}" srcOrd="0" destOrd="0" presId="urn:microsoft.com/office/officeart/2008/layout/VerticalCurvedList"/>
    <dgm:cxn modelId="{783AF7A2-0B52-42FC-B769-D608899EABB4}" srcId="{987F3998-5FEE-4E53-9E6D-BAE80DD38F7C}" destId="{31009455-9C71-4F13-B19D-80E4790B94F3}" srcOrd="0" destOrd="0" parTransId="{2A0AA4E8-EC16-4979-A36B-30EA744F846F}" sibTransId="{C4609DB6-27F3-4EA8-B91D-35C32B8943FF}"/>
    <dgm:cxn modelId="{D0242751-F669-4114-B26A-D53AD31F2A92}" type="presOf" srcId="{31009455-9C71-4F13-B19D-80E4790B94F3}" destId="{5E7FCB37-B18F-4242-A5F3-289428A17844}" srcOrd="0" destOrd="0" presId="urn:microsoft.com/office/officeart/2008/layout/VerticalCurvedList"/>
    <dgm:cxn modelId="{67036903-A59D-4D4D-9A52-4F6BCBB743A4}" type="presOf" srcId="{C4609DB6-27F3-4EA8-B91D-35C32B8943FF}" destId="{ABC50137-2D52-45EA-B33E-23AE04B56D8D}" srcOrd="0" destOrd="0" presId="urn:microsoft.com/office/officeart/2008/layout/VerticalCurvedList"/>
    <dgm:cxn modelId="{0FD4706A-6094-4153-8669-5255663DDAB6}" type="presParOf" srcId="{BB5C42D9-C4B9-4856-9A74-6996AECFAE64}" destId="{9DDB85E3-5F43-44EC-930D-E9C268ACE4A0}" srcOrd="0" destOrd="0" presId="urn:microsoft.com/office/officeart/2008/layout/VerticalCurvedList"/>
    <dgm:cxn modelId="{AF6B9E31-2B56-4733-84DB-439BAD4D5C6D}" type="presParOf" srcId="{9DDB85E3-5F43-44EC-930D-E9C268ACE4A0}" destId="{C054B575-3F66-46F8-AF39-EB75B4C24929}" srcOrd="0" destOrd="0" presId="urn:microsoft.com/office/officeart/2008/layout/VerticalCurvedList"/>
    <dgm:cxn modelId="{1B031987-2F42-4E60-9848-C1756BACCAEF}" type="presParOf" srcId="{C054B575-3F66-46F8-AF39-EB75B4C24929}" destId="{C4F2B17B-AD39-4A89-8C34-6FA82BEEF183}" srcOrd="0" destOrd="0" presId="urn:microsoft.com/office/officeart/2008/layout/VerticalCurvedList"/>
    <dgm:cxn modelId="{D3FEDC50-6194-477B-8C47-76A9AD54C9B5}" type="presParOf" srcId="{C054B575-3F66-46F8-AF39-EB75B4C24929}" destId="{ABC50137-2D52-45EA-B33E-23AE04B56D8D}" srcOrd="1" destOrd="0" presId="urn:microsoft.com/office/officeart/2008/layout/VerticalCurvedList"/>
    <dgm:cxn modelId="{1A5AF98F-E97F-4A84-9CE2-BEE45B30860E}" type="presParOf" srcId="{C054B575-3F66-46F8-AF39-EB75B4C24929}" destId="{FF738162-88C1-4219-979F-181ECBFD8F8C}" srcOrd="2" destOrd="0" presId="urn:microsoft.com/office/officeart/2008/layout/VerticalCurvedList"/>
    <dgm:cxn modelId="{24E5D155-BD1A-4DF3-B1DD-1BBDA95E5CA0}" type="presParOf" srcId="{C054B575-3F66-46F8-AF39-EB75B4C24929}" destId="{04B63DCA-B7CA-4859-984D-96D3FD384FD6}" srcOrd="3" destOrd="0" presId="urn:microsoft.com/office/officeart/2008/layout/VerticalCurvedList"/>
    <dgm:cxn modelId="{5423D258-61FD-4753-8BCC-3FF1C8A60464}" type="presParOf" srcId="{9DDB85E3-5F43-44EC-930D-E9C268ACE4A0}" destId="{5E7FCB37-B18F-4242-A5F3-289428A17844}" srcOrd="1" destOrd="0" presId="urn:microsoft.com/office/officeart/2008/layout/VerticalCurvedList"/>
    <dgm:cxn modelId="{CD5CD9A2-233C-4D51-B6FF-8F66E654CEDA}" type="presParOf" srcId="{9DDB85E3-5F43-44EC-930D-E9C268ACE4A0}" destId="{EE373D1A-62E3-4C94-BB14-5BD2F29E3117}" srcOrd="2" destOrd="0" presId="urn:microsoft.com/office/officeart/2008/layout/VerticalCurvedList"/>
    <dgm:cxn modelId="{EF4330A9-1C50-491F-9F85-A9D25F00E824}" type="presParOf" srcId="{EE373D1A-62E3-4C94-BB14-5BD2F29E3117}" destId="{49600641-CDCB-484D-9467-A55E8FBB8BEF}" srcOrd="0" destOrd="0" presId="urn:microsoft.com/office/officeart/2008/layout/VerticalCurvedList"/>
    <dgm:cxn modelId="{129E3B57-3447-4D4D-808E-94F9BF739134}" type="presParOf" srcId="{9DDB85E3-5F43-44EC-930D-E9C268ACE4A0}" destId="{A073AFF0-8183-41CB-92E5-E5D175A251BB}" srcOrd="3" destOrd="0" presId="urn:microsoft.com/office/officeart/2008/layout/VerticalCurvedList"/>
    <dgm:cxn modelId="{3AA746C9-B319-4427-B8CE-AED43B847C38}" type="presParOf" srcId="{9DDB85E3-5F43-44EC-930D-E9C268ACE4A0}" destId="{78188F8D-C2B8-4D4C-B7B5-4D9DA41FC0FF}" srcOrd="4" destOrd="0" presId="urn:microsoft.com/office/officeart/2008/layout/VerticalCurvedList"/>
    <dgm:cxn modelId="{E1862B4E-10B8-4BDF-B79C-836976672B9C}" type="presParOf" srcId="{78188F8D-C2B8-4D4C-B7B5-4D9DA41FC0FF}" destId="{52497DD7-216A-4892-A636-8D3E59E50C7E}" srcOrd="0" destOrd="0" presId="urn:microsoft.com/office/officeart/2008/layout/VerticalCurvedList"/>
    <dgm:cxn modelId="{C45979B4-B9C4-48D4-B7AB-54C84163F829}" type="presParOf" srcId="{9DDB85E3-5F43-44EC-930D-E9C268ACE4A0}" destId="{B012F16C-4198-4288-A1A2-2037E1C9B965}" srcOrd="5" destOrd="0" presId="urn:microsoft.com/office/officeart/2008/layout/VerticalCurvedList"/>
    <dgm:cxn modelId="{A7CEF224-0AC4-4492-AD47-B1A5FFACA2E5}" type="presParOf" srcId="{9DDB85E3-5F43-44EC-930D-E9C268ACE4A0}" destId="{ED96708D-758E-4AC8-A3CC-6195F6F0189E}" srcOrd="6" destOrd="0" presId="urn:microsoft.com/office/officeart/2008/layout/VerticalCurvedList"/>
    <dgm:cxn modelId="{E5E43CFC-E5EC-4618-8131-6CCD0ACBCC8A}" type="presParOf" srcId="{ED96708D-758E-4AC8-A3CC-6195F6F0189E}" destId="{5ADCC62B-0DE5-48B8-9027-8E9286103B09}" srcOrd="0" destOrd="0" presId="urn:microsoft.com/office/officeart/2008/layout/VerticalCurvedList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527" eaLnBrk="0" hangingPunct="0">
              <a:defRPr kumimoji="0"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82912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527" eaLnBrk="0" hangingPunct="0">
              <a:defRPr kumimoji="0"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82913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527" eaLnBrk="0" hangingPunct="0">
              <a:defRPr kumimoji="0"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831263"/>
            <a:ext cx="2982912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defTabSz="924527" eaLnBrk="0" hangingPunct="0">
              <a:defRPr kumimoji="0"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8333B87C-7970-4C52-B1EC-7CE2B9930C5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527" eaLnBrk="0" hangingPunct="0">
              <a:defRPr kumimoji="0"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527" eaLnBrk="0" hangingPunct="0">
              <a:defRPr kumimoji="0"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8500"/>
            <a:ext cx="4646613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414838"/>
            <a:ext cx="5507037" cy="41830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82913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527" eaLnBrk="0" hangingPunct="0">
              <a:defRPr kumimoji="0"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31263"/>
            <a:ext cx="2982912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defTabSz="924527" eaLnBrk="0" hangingPunct="0">
              <a:defRPr kumimoji="0" sz="1200">
                <a:latin typeface="Arial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5293A595-7B98-4A1E-AE62-2E0E5ED8823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fld id="{2CFA1F48-217A-4CED-B4EF-78F3086775C2}" type="slidenum">
              <a:rPr kumimoji="0" lang="zh-TW" altLang="en-US" sz="1200" smtClean="0">
                <a:latin typeface="Arial" pitchFamily="34" charset="0"/>
              </a:rPr>
              <a:pPr>
                <a:defRPr/>
              </a:pPr>
              <a:t>0</a:t>
            </a:fld>
            <a:endParaRPr kumimoji="0" lang="en-US" altLang="zh-TW" sz="1200" smtClean="0">
              <a:latin typeface="Arial" pitchFamily="34" charset="0"/>
            </a:endParaRPr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fld id="{12489F91-4B73-48F8-9DAE-EECB2648351D}" type="slidenum">
              <a:rPr kumimoji="0" lang="zh-TW" altLang="en-US" sz="1200" smtClean="0">
                <a:latin typeface="Arial" pitchFamily="34" charset="0"/>
              </a:rPr>
              <a:pPr>
                <a:defRPr/>
              </a:pPr>
              <a:t>5</a:t>
            </a:fld>
            <a:endParaRPr kumimoji="0" lang="en-US" altLang="zh-TW" sz="120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23925"/>
            <a:fld id="{0B91C7BC-DFF9-4A0B-8013-320150A2C19C}" type="slidenum">
              <a:rPr lang="zh-TW" altLang="en-US" smtClean="0">
                <a:cs typeface="Arial Unicode MS" pitchFamily="34" charset="-120"/>
              </a:rPr>
              <a:pPr defTabSz="923925"/>
              <a:t>6</a:t>
            </a:fld>
            <a:endParaRPr lang="en-US" altLang="zh-TW" smtClean="0">
              <a:cs typeface="Arial Unicode MS" pitchFamily="34" charset="-12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fld id="{DA90B788-3914-40BB-B8A5-34B9356C2641}" type="slidenum">
              <a:rPr kumimoji="0" lang="zh-TW" altLang="en-US" sz="1200" smtClean="0">
                <a:latin typeface="Arial" pitchFamily="34" charset="0"/>
              </a:rPr>
              <a:pPr>
                <a:defRPr/>
              </a:pPr>
              <a:t>12</a:t>
            </a:fld>
            <a:endParaRPr kumimoji="0" lang="en-US" altLang="zh-TW" sz="1200" smtClean="0">
              <a:latin typeface="Arial" pitchFamily="34" charset="0"/>
            </a:endParaRPr>
          </a:p>
        </p:txBody>
      </p:sp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97313" y="8831263"/>
            <a:ext cx="298291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41" tIns="46221" rIns="92441" bIns="46221" anchor="b"/>
          <a:lstStyle/>
          <a:p>
            <a:pPr algn="r" defTabSz="990600"/>
            <a:fld id="{F3F0D2B1-BA39-4E33-9020-F3696D0454AB}" type="slidenum">
              <a:rPr lang="zh-TW" altLang="en-US" sz="1200">
                <a:latin typeface="Arial" charset="0"/>
                <a:ea typeface="MS PGothic" pitchFamily="34" charset="-128"/>
              </a:rPr>
              <a:pPr algn="r" defTabSz="990600"/>
              <a:t>12</a:t>
            </a:fld>
            <a:endParaRPr lang="en-US" altLang="zh-TW" sz="1200">
              <a:latin typeface="Arial" charset="0"/>
              <a:ea typeface="MS PGothic" pitchFamily="34" charset="-128"/>
            </a:endParaRPr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3897313" y="8831263"/>
            <a:ext cx="298291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41" tIns="46221" rIns="92441" bIns="46221" anchor="b"/>
          <a:lstStyle/>
          <a:p>
            <a:pPr algn="r" defTabSz="990600"/>
            <a:fld id="{F943EA27-82A2-4EC0-B26D-0F7A79B2A00D}" type="slidenum">
              <a:rPr lang="zh-TW" altLang="en-US" sz="1200">
                <a:latin typeface="Arial" charset="0"/>
                <a:ea typeface="MS PGothic" pitchFamily="34" charset="-128"/>
              </a:rPr>
              <a:pPr algn="r" defTabSz="990600"/>
              <a:t>12</a:t>
            </a:fld>
            <a:endParaRPr lang="en-US" altLang="zh-TW" sz="1200">
              <a:latin typeface="Arial" charset="0"/>
              <a:ea typeface="MS PGothic" pitchFamily="34" charset="-128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defTabSz="923925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fld id="{F35577C0-41B7-4216-90E1-F58532E05E12}" type="slidenum">
              <a:rPr kumimoji="0" lang="zh-TW" altLang="en-US" sz="1200" smtClean="0">
                <a:latin typeface="Arial" pitchFamily="34" charset="0"/>
              </a:rPr>
              <a:pPr>
                <a:defRPr/>
              </a:pPr>
              <a:t>13</a:t>
            </a:fld>
            <a:endParaRPr kumimoji="0" lang="en-US" altLang="zh-TW" sz="1200" smtClean="0">
              <a:latin typeface="Arial" pitchFamily="34" charset="0"/>
            </a:endParaRPr>
          </a:p>
        </p:txBody>
      </p:sp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97313" y="8831263"/>
            <a:ext cx="298291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41" tIns="46221" rIns="92441" bIns="46221" anchor="b"/>
          <a:lstStyle/>
          <a:p>
            <a:pPr algn="r" defTabSz="990600" eaLnBrk="0" hangingPunct="0"/>
            <a:fld id="{86CBABFC-F210-431C-982B-FE3CED717D58}" type="slidenum">
              <a:rPr kumimoji="0" lang="zh-TW" altLang="en-US" sz="1200">
                <a:latin typeface="Arial" charset="0"/>
                <a:ea typeface="MS PGothic" pitchFamily="34" charset="-128"/>
              </a:rPr>
              <a:pPr algn="r" defTabSz="990600" eaLnBrk="0" hangingPunct="0"/>
              <a:t>13</a:t>
            </a:fld>
            <a:endParaRPr kumimoji="0" lang="en-US" altLang="zh-TW" sz="1200">
              <a:latin typeface="Arial" charset="0"/>
              <a:ea typeface="MS PGothic" pitchFamily="34" charset="-128"/>
            </a:endParaRPr>
          </a:p>
        </p:txBody>
      </p:sp>
      <p:sp>
        <p:nvSpPr>
          <p:cNvPr id="49155" name="Rectangle 7"/>
          <p:cNvSpPr txBox="1">
            <a:spLocks noGrp="1" noChangeArrowheads="1"/>
          </p:cNvSpPr>
          <p:nvPr/>
        </p:nvSpPr>
        <p:spPr bwMode="auto">
          <a:xfrm>
            <a:off x="3897313" y="8831263"/>
            <a:ext cx="298291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41" tIns="46221" rIns="92441" bIns="46221" anchor="b"/>
          <a:lstStyle/>
          <a:p>
            <a:pPr algn="r" defTabSz="990600" eaLnBrk="0" hangingPunct="0"/>
            <a:fld id="{80002E59-73F6-4B55-B57C-2146CD8BA9F8}" type="slidenum">
              <a:rPr kumimoji="0" lang="zh-TW" altLang="en-US" sz="1200">
                <a:latin typeface="Arial" charset="0"/>
                <a:ea typeface="MS PGothic" pitchFamily="34" charset="-128"/>
              </a:rPr>
              <a:pPr algn="r" defTabSz="990600" eaLnBrk="0" hangingPunct="0"/>
              <a:t>13</a:t>
            </a:fld>
            <a:endParaRPr kumimoji="0" lang="en-US" altLang="zh-TW" sz="1200">
              <a:latin typeface="Arial" charset="0"/>
              <a:ea typeface="MS PGothic" pitchFamily="34" charset="-128"/>
            </a:endParaRPr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296144"/>
          </a:xfrm>
        </p:spPr>
        <p:txBody>
          <a:bodyPr>
            <a:normAutofit/>
          </a:bodyPr>
          <a:lstStyle>
            <a:lvl1pPr algn="ctr">
              <a:defRPr sz="4000">
                <a:solidFill>
                  <a:srgbClr val="E61C0E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r>
              <a:rPr lang="en-US" altLang="zh-TW" dirty="0" smtClean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576064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 smtClean="0"/>
              <a:t>Click to edit Master subtitle style</a:t>
            </a:r>
            <a:endParaRPr lang="zh-TW" alt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64388" y="6356350"/>
            <a:ext cx="1916112" cy="365125"/>
          </a:xfrm>
        </p:spPr>
        <p:txBody>
          <a:bodyPr/>
          <a:lstStyle>
            <a:lvl1pPr algn="ctr">
              <a:defRPr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fld id="{68257AC5-38FF-45E6-93A5-225D99EDE262}" type="datetime1">
              <a:rPr lang="zh-TW" altLang="en-US"/>
              <a:pPr>
                <a:defRPr/>
              </a:pPr>
              <a:t>2013/12/31</a:t>
            </a:fld>
            <a:endParaRPr lang="zh-TW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64388" y="5949950"/>
            <a:ext cx="1887537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800" b="1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zh-TW" altLang="en-US"/>
              <a:t>報告人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fld id="{5C4A9FDD-325E-4215-992A-80F31DD135C0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2525"/>
            <a:ext cx="88931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ECD7E-7901-4A3B-A0DC-0FC4193C22CE}" type="datetime1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031C1-D322-4239-BF85-B000D68F0E16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2525"/>
            <a:ext cx="88931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66BB7-DAB8-4415-A7C1-E3C4E377FF69}" type="datetime1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3E9C4-771D-4C2F-A4EC-07DA4DA488C3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479E8-D01D-4E55-BC7A-64B3580C5E6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D36F3-A71A-4342-B123-ACE330F3463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CD7F0-8D80-4243-A1F5-B5E0749609C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58111-3F86-422D-B7A8-B7DAB62492E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A0E11-EDA1-46FD-A61C-1BFF93178FD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2583B-A10E-4BD5-B128-AF4DE570335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0330F-0EFC-4A45-8C8B-3332A8D5840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4432-A306-46A9-A297-7DCD34AE21F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2525"/>
            <a:ext cx="88931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Click to edit Master title style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spcBef>
                <a:spcPts val="1000"/>
              </a:spcBef>
              <a:buFont typeface="Arial" pitchFamily="34" charset="0"/>
              <a:buChar char="•"/>
              <a:defRPr/>
            </a:lvl2pPr>
            <a:lvl3pPr>
              <a:spcBef>
                <a:spcPts val="1000"/>
              </a:spcBef>
              <a:defRPr/>
            </a:lvl3pPr>
            <a:lvl4pPr marL="1714500" indent="-342900">
              <a:spcBef>
                <a:spcPts val="1000"/>
              </a:spcBef>
              <a:buFont typeface="Calibri" pitchFamily="34" charset="0"/>
              <a:buChar char="»"/>
              <a:defRPr/>
            </a:lvl4pPr>
            <a:lvl5pPr marL="2057400" indent="-228600">
              <a:spcBef>
                <a:spcPts val="1000"/>
              </a:spcBef>
              <a:buFont typeface="Arial" pitchFamily="34" charset="0"/>
              <a:buChar char="»"/>
              <a:defRPr/>
            </a:lvl5pPr>
          </a:lstStyle>
          <a:p>
            <a:pPr lvl="0"/>
            <a:r>
              <a:rPr lang="en-US" altLang="zh-TW" dirty="0" smtClean="0"/>
              <a:t>Click to edit Master text styles</a:t>
            </a:r>
          </a:p>
          <a:p>
            <a:pPr lvl="1"/>
            <a:r>
              <a:rPr lang="en-US" altLang="zh-TW" dirty="0" smtClean="0"/>
              <a:t>Second level</a:t>
            </a:r>
          </a:p>
          <a:p>
            <a:pPr lvl="2"/>
            <a:r>
              <a:rPr lang="en-US" altLang="zh-TW" dirty="0" smtClean="0"/>
              <a:t>Third level</a:t>
            </a:r>
          </a:p>
          <a:p>
            <a:pPr lvl="3"/>
            <a:r>
              <a:rPr lang="en-US" altLang="zh-TW" dirty="0" smtClean="0"/>
              <a:t>Fourth level</a:t>
            </a:r>
          </a:p>
          <a:p>
            <a:pPr lvl="4"/>
            <a:r>
              <a:rPr lang="en-US" altLang="zh-TW" dirty="0" smtClean="0"/>
              <a:t>Fifth level</a:t>
            </a:r>
            <a:endParaRPr lang="zh-TW" alt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D6BB1-0698-4DB4-9F44-2EEF52196E21}" type="datetime1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D1E8D-007F-4EA5-9702-B949AD593848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2619F-E3AC-45A7-A9FD-9C765D8D3CC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B7E25-0963-4943-A8DE-6B1F7167BB8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51356-39BC-461B-904F-1A84AB56F3E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2525"/>
            <a:ext cx="88931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C3A25-41E9-498B-BA77-4AE28D9F8530}" type="datetime1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987F2-CD28-46FD-BFD9-66275DE31A33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2525"/>
            <a:ext cx="88931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Click to edit Master title style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35F8E-CA09-4252-8D46-7493C2C3A447}" type="datetime1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5F5AC-C7CB-4FBF-9BAB-30B7905A78FE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2525"/>
            <a:ext cx="88931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E6DE-1EEF-41C0-B897-4B49FA12EE61}" type="datetime1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EB88D-40D6-4686-8FB8-BE4A9774236D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2525"/>
            <a:ext cx="88931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35385-9F8C-4EE4-BCC8-B3BD3A29B221}" type="datetime1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F6F6D-6CD5-4701-87F4-0A9E4C636BD9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2525"/>
            <a:ext cx="88931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89C83-A3A7-4D8F-98CC-18E97F9ADF06}" type="datetime1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4B8FA-39AE-4ACF-9245-5DD2587EC636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2525"/>
            <a:ext cx="88931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36D1-FC60-4536-9AB0-53D15E7BA0CF}" type="datetime1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09565-6334-4507-9628-D9FC9600E89F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2525"/>
            <a:ext cx="88931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68D91-A28F-437F-B7EC-22296B010C88}" type="datetime1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CD297-5B93-4904-8185-AD4BC0775907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  <a:endParaRPr lang="zh-TW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FCECEE-A29A-476F-80F1-D7504E5AC56F}" type="datetime1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62363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01D72F-F5A2-4B65-BF26-602BCFF48182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6" r:id="rId1"/>
    <p:sldLayoutId id="2147484177" r:id="rId2"/>
    <p:sldLayoutId id="2147484178" r:id="rId3"/>
    <p:sldLayoutId id="2147484179" r:id="rId4"/>
    <p:sldLayoutId id="2147484180" r:id="rId5"/>
    <p:sldLayoutId id="2147484181" r:id="rId6"/>
    <p:sldLayoutId id="2147484182" r:id="rId7"/>
    <p:sldLayoutId id="2147484183" r:id="rId8"/>
    <p:sldLayoutId id="2147484184" r:id="rId9"/>
    <p:sldLayoutId id="2147484185" r:id="rId10"/>
    <p:sldLayoutId id="2147484186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D006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00600"/>
          </a:solidFill>
          <a:latin typeface="Calibri" pitchFamily="34" charset="0"/>
          <a:ea typeface="新細明體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00600"/>
          </a:solidFill>
          <a:latin typeface="Calibri" pitchFamily="34" charset="0"/>
          <a:ea typeface="新細明體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00600"/>
          </a:solidFill>
          <a:latin typeface="Calibri" pitchFamily="34" charset="0"/>
          <a:ea typeface="新細明體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00600"/>
          </a:solidFill>
          <a:latin typeface="Calibri" pitchFamily="34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D00600"/>
          </a:solidFill>
          <a:latin typeface="Calibri" pitchFamily="34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D00600"/>
          </a:solidFill>
          <a:latin typeface="Calibri" pitchFamily="34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D00600"/>
          </a:solidFill>
          <a:latin typeface="Calibri" pitchFamily="34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D00600"/>
          </a:solidFill>
          <a:latin typeface="Calibri" pitchFamily="34" charset="0"/>
          <a:ea typeface="新細明體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D00600"/>
        </a:buClr>
        <a:buFont typeface="Arial" charset="0"/>
        <a:buChar char="•"/>
        <a:defRPr sz="2800" b="1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00600"/>
        </a:buClr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D00600"/>
        </a:buClr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D00600"/>
        </a:buClr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D00600"/>
        </a:buClr>
        <a:buFont typeface="Arial" charset="0"/>
        <a:buChar char="»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  <a:endParaRPr lang="zh-TW" altLang="en-US" smtClean="0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6F55B3A9-3C7F-44B2-9F7D-0EAA1AAB513C}" type="datetimeFigureOut">
              <a:rPr lang="zh-TW" altLang="en-US"/>
              <a:pPr>
                <a:defRPr/>
              </a:pPr>
              <a:t>2013/12/31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EBF86CFE-AE2E-41AA-8446-81C316F425B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4" r:id="rId2"/>
    <p:sldLayoutId id="2147484173" r:id="rId3"/>
    <p:sldLayoutId id="2147484172" r:id="rId4"/>
    <p:sldLayoutId id="2147484171" r:id="rId5"/>
    <p:sldLayoutId id="2147484170" r:id="rId6"/>
    <p:sldLayoutId id="2147484169" r:id="rId7"/>
    <p:sldLayoutId id="2147484168" r:id="rId8"/>
    <p:sldLayoutId id="2147484167" r:id="rId9"/>
    <p:sldLayoutId id="2147484166" r:id="rId10"/>
    <p:sldLayoutId id="21474841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18" Type="http://schemas.openxmlformats.org/officeDocument/2006/relationships/image" Target="../media/image57.jpe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" Type="http://schemas.openxmlformats.org/officeDocument/2006/relationships/image" Target="../media/image41.png"/><Relationship Id="rId16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19" Type="http://schemas.openxmlformats.org/officeDocument/2006/relationships/image" Target="../media/image58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041"/>
          <p:cNvSpPr>
            <a:spLocks noGrp="1" noChangeArrowheads="1"/>
          </p:cNvSpPr>
          <p:nvPr>
            <p:ph type="ctrTitle"/>
          </p:nvPr>
        </p:nvSpPr>
        <p:spPr>
          <a:xfrm>
            <a:off x="684213" y="1700213"/>
            <a:ext cx="7993062" cy="720725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Arial" charset="0"/>
              </a:rPr>
              <a:t>新唐科技股份有限公司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604250" cy="1143000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微控制器應用產品</a:t>
            </a:r>
            <a:r>
              <a:rPr lang="en-US" altLang="zh-TW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-(3) </a:t>
            </a:r>
            <a:endParaRPr lang="zh-TW" altLang="en-US" smtClean="0">
              <a:solidFill>
                <a:srgbClr val="E31803"/>
              </a:solidFill>
              <a:latin typeface="微軟正黑體"/>
              <a:ea typeface="微軟正黑體"/>
              <a:cs typeface="微軟正黑體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A8433B7-317F-4FDA-B5C6-C58F7E4C054C}" type="slidenum">
              <a:rPr lang="en-US" altLang="zh-TW" smtClean="0"/>
              <a:pPr>
                <a:defRPr/>
              </a:pPr>
              <a:t>9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pic>
        <p:nvPicPr>
          <p:cNvPr id="17413" name="Picture 12" descr="1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5651970" y="4221088"/>
            <a:ext cx="3240510" cy="234671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</p:pic>
      <p:sp>
        <p:nvSpPr>
          <p:cNvPr id="43012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196975"/>
            <a:ext cx="8064500" cy="44640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None/>
            </a:pP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8</a:t>
            </a:r>
            <a:r>
              <a:rPr lang="zh-TW" altLang="en-US" smtClean="0">
                <a:latin typeface="Arial" charset="0"/>
                <a:ea typeface="微軟正黑體"/>
                <a:cs typeface="微軟正黑體"/>
              </a:rPr>
              <a:t>位元</a:t>
            </a: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8051</a:t>
            </a:r>
            <a:r>
              <a:rPr lang="zh-TW" altLang="en-US" smtClean="0">
                <a:latin typeface="Arial" charset="0"/>
                <a:ea typeface="微軟正黑體"/>
                <a:cs typeface="微軟正黑體"/>
              </a:rPr>
              <a:t>微控制器系列</a:t>
            </a:r>
            <a:endParaRPr lang="en-US" altLang="zh-TW" smtClean="0">
              <a:solidFill>
                <a:srgbClr val="D00600"/>
              </a:solidFill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長期深耕工業控制及小家電應用市場，客戶遍及亞太地區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超過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15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年堅強的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MCU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相關系統平台知識，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/>
            </a:r>
            <a:br>
              <a:rPr lang="en-US" altLang="zh-TW" sz="2000" b="0" smtClean="0">
                <a:latin typeface="Arial" charset="0"/>
                <a:ea typeface="微軟正黑體"/>
                <a:cs typeface="微軟正黑體"/>
              </a:rPr>
            </a:b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提供從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16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 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pin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 到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100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 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pin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 豐富選擇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優於同業的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ESD/EFT 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防靜電、抗干擾品質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性價比極佳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Flash-base 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，品質穩定、優異之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MCU</a:t>
            </a:r>
          </a:p>
        </p:txBody>
      </p:sp>
      <p:sp>
        <p:nvSpPr>
          <p:cNvPr id="8" name="矩形 7"/>
          <p:cNvSpPr/>
          <p:nvPr/>
        </p:nvSpPr>
        <p:spPr>
          <a:xfrm>
            <a:off x="1908175" y="908050"/>
            <a:ext cx="5256213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9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4"/>
          <p:cNvSpPr>
            <a:spLocks noGrp="1" noChangeArrowheads="1"/>
          </p:cNvSpPr>
          <p:nvPr>
            <p:ph type="title"/>
          </p:nvPr>
        </p:nvSpPr>
        <p:spPr>
          <a:xfrm>
            <a:off x="279400" y="0"/>
            <a:ext cx="8604250" cy="1143000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微控制器應用產品</a:t>
            </a:r>
            <a:r>
              <a:rPr lang="en-US" altLang="zh-TW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-(4)</a:t>
            </a:r>
            <a:endParaRPr lang="zh-TW" altLang="en-US" smtClean="0">
              <a:solidFill>
                <a:srgbClr val="E31803"/>
              </a:solidFill>
              <a:latin typeface="微軟正黑體"/>
              <a:ea typeface="微軟正黑體"/>
              <a:cs typeface="微軟正黑體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1AEEB1-63F8-46C0-9F7D-C7E7ABED31A4}" type="slidenum">
              <a:rPr lang="en-US" altLang="zh-TW" smtClean="0"/>
              <a:pPr>
                <a:defRPr/>
              </a:pPr>
              <a:t>10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sp>
        <p:nvSpPr>
          <p:cNvPr id="44035" name="Rectangle 5"/>
          <p:cNvSpPr txBox="1">
            <a:spLocks noChangeArrowheads="1"/>
          </p:cNvSpPr>
          <p:nvPr/>
        </p:nvSpPr>
        <p:spPr bwMode="auto">
          <a:xfrm>
            <a:off x="755650" y="1341438"/>
            <a:ext cx="62642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/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70000"/>
              <a:buFont typeface="Wingdings" pitchFamily="2" charset="2"/>
              <a:buNone/>
            </a:pPr>
            <a:r>
              <a:rPr lang="zh-TW" altLang="en-US" sz="2800" b="1">
                <a:latin typeface="Arial" charset="0"/>
                <a:ea typeface="微軟正黑體"/>
                <a:cs typeface="Arial" charset="0"/>
              </a:rPr>
              <a:t>高階教育娛樂玩具控制器</a:t>
            </a:r>
            <a:r>
              <a:rPr lang="en-US" altLang="zh-TW" sz="2800" b="1">
                <a:latin typeface="Arial" charset="0"/>
                <a:ea typeface="微軟正黑體"/>
                <a:cs typeface="Arial" charset="0"/>
              </a:rPr>
              <a:t/>
            </a:r>
            <a:br>
              <a:rPr lang="en-US" altLang="zh-TW" sz="2800" b="1">
                <a:latin typeface="Arial" charset="0"/>
                <a:ea typeface="微軟正黑體"/>
                <a:cs typeface="Arial" charset="0"/>
              </a:rPr>
            </a:br>
            <a:endParaRPr lang="zh-TW" altLang="en-US" sz="2800" b="1">
              <a:latin typeface="Arial" charset="0"/>
              <a:ea typeface="微軟正黑體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70000"/>
              <a:buFont typeface="Wingdings" pitchFamily="2" charset="2"/>
              <a:buChar char="u"/>
            </a:pP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係</a:t>
            </a:r>
            <a:r>
              <a:rPr lang="en-US" altLang="zh-TW" sz="2000">
                <a:latin typeface="Arial" charset="0"/>
                <a:ea typeface="微軟正黑體"/>
                <a:cs typeface="Arial" charset="0"/>
              </a:rPr>
              <a:t>32</a:t>
            </a: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位元 </a:t>
            </a:r>
            <a:r>
              <a:rPr lang="en-US" altLang="zh-TW" sz="2000">
                <a:latin typeface="Arial" charset="0"/>
                <a:ea typeface="微軟正黑體"/>
                <a:cs typeface="Arial" charset="0"/>
              </a:rPr>
              <a:t>ARM SoC</a:t>
            </a: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，全球市佔率約</a:t>
            </a:r>
            <a:r>
              <a:rPr lang="en-US" altLang="zh-TW" sz="2000">
                <a:latin typeface="Arial" charset="0"/>
                <a:ea typeface="微軟正黑體"/>
                <a:cs typeface="Arial" charset="0"/>
              </a:rPr>
              <a:t>30%*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70000"/>
              <a:buFont typeface="Wingdings" pitchFamily="2" charset="2"/>
              <a:buChar char="u"/>
            </a:pP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超過</a:t>
            </a:r>
            <a:r>
              <a:rPr lang="en-US" altLang="zh-TW" sz="2000">
                <a:latin typeface="Arial" charset="0"/>
                <a:ea typeface="微軟正黑體"/>
                <a:cs typeface="Arial" charset="0"/>
              </a:rPr>
              <a:t>10</a:t>
            </a: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年</a:t>
            </a:r>
            <a:r>
              <a:rPr lang="en-US" altLang="zh-TW" sz="2000">
                <a:latin typeface="Arial" charset="0"/>
                <a:ea typeface="微軟正黑體"/>
                <a:cs typeface="Arial" charset="0"/>
              </a:rPr>
              <a:t>Linux</a:t>
            </a: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作業系統應用經驗</a:t>
            </a:r>
            <a:endParaRPr lang="en-US" altLang="zh-TW" sz="2000">
              <a:latin typeface="Arial" charset="0"/>
              <a:ea typeface="微軟正黑體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70000"/>
              <a:buFont typeface="Wingdings" pitchFamily="2" charset="2"/>
              <a:buChar char="u"/>
            </a:pP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提供領先業界系統整合方案</a:t>
            </a:r>
            <a:r>
              <a:rPr lang="en-US" altLang="zh-TW" sz="2000">
                <a:latin typeface="Arial" charset="0"/>
                <a:ea typeface="微軟正黑體"/>
                <a:cs typeface="Arial" charset="0"/>
              </a:rPr>
              <a:t>(reference design)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70000"/>
              <a:buFont typeface="Wingdings" pitchFamily="2" charset="2"/>
              <a:buChar char="u"/>
            </a:pP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與自有</a:t>
            </a:r>
            <a:r>
              <a:rPr lang="en-US" altLang="zh-TW" sz="2000">
                <a:latin typeface="Arial" charset="0"/>
                <a:ea typeface="微軟正黑體"/>
                <a:cs typeface="Arial" charset="0"/>
              </a:rPr>
              <a:t>Audio codec IC</a:t>
            </a: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整合</a:t>
            </a:r>
            <a:r>
              <a:rPr lang="en-US" altLang="zh-TW" sz="2000">
                <a:latin typeface="Arial" charset="0"/>
                <a:ea typeface="微軟正黑體"/>
                <a:cs typeface="Arial" charset="0"/>
              </a:rPr>
              <a:t>,</a:t>
            </a: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提供優質音訊方案</a:t>
            </a:r>
            <a:endParaRPr lang="en-US" altLang="zh-TW" sz="2000">
              <a:latin typeface="Arial" charset="0"/>
              <a:ea typeface="微軟正黑體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70000"/>
              <a:buFont typeface="Wingdings" pitchFamily="2" charset="2"/>
              <a:buChar char="u"/>
            </a:pP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擁有與全球知名</a:t>
            </a:r>
            <a:r>
              <a:rPr lang="en-US" altLang="zh-TW" sz="2000">
                <a:latin typeface="Arial" charset="0"/>
                <a:ea typeface="微軟正黑體"/>
                <a:cs typeface="Arial" charset="0"/>
              </a:rPr>
              <a:t>ELA (Education Learning Aid)</a:t>
            </a:r>
            <a:r>
              <a:rPr lang="zh-TW" altLang="en-US" sz="2000">
                <a:latin typeface="Arial" charset="0"/>
                <a:ea typeface="微軟正黑體"/>
                <a:cs typeface="Arial" charset="0"/>
              </a:rPr>
              <a:t>領導廠商長久夥伴關係</a:t>
            </a:r>
            <a:endParaRPr lang="en-US" altLang="zh-TW" b="1">
              <a:latin typeface="Arial" charset="0"/>
              <a:ea typeface="微軟正黑體"/>
              <a:cs typeface="Arial" charset="0"/>
            </a:endParaRPr>
          </a:p>
        </p:txBody>
      </p:sp>
      <p:pic>
        <p:nvPicPr>
          <p:cNvPr id="12295" name="Picture 17" descr="V-techprnphotos089684-VTECH-FLIP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65900" y="1484313"/>
            <a:ext cx="2038350" cy="2717800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</p:pic>
      <p:sp>
        <p:nvSpPr>
          <p:cNvPr id="31" name="矩形 30"/>
          <p:cNvSpPr/>
          <p:nvPr/>
        </p:nvSpPr>
        <p:spPr>
          <a:xfrm>
            <a:off x="1908175" y="908050"/>
            <a:ext cx="5256213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44038" name="Slide Number Placeholder 5"/>
          <p:cNvSpPr txBox="1">
            <a:spLocks/>
          </p:cNvSpPr>
          <p:nvPr/>
        </p:nvSpPr>
        <p:spPr bwMode="auto">
          <a:xfrm>
            <a:off x="3662363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D932E58-1EF5-4283-9A02-27ED5B776C2B}" type="slidenum">
              <a:rPr kumimoji="0" lang="en-US" altLang="zh-TW" sz="1200">
                <a:solidFill>
                  <a:srgbClr val="7F7F7F"/>
                </a:solidFill>
                <a:latin typeface="Calibri" pitchFamily="34" charset="0"/>
                <a:ea typeface="新細明體" charset="-120"/>
              </a:rPr>
              <a:pPr algn="ctr"/>
              <a:t>10</a:t>
            </a:fld>
            <a:endParaRPr kumimoji="0" lang="en-US" altLang="zh-TW" sz="1200">
              <a:solidFill>
                <a:srgbClr val="977D7D"/>
              </a:solidFill>
              <a:latin typeface="Calibri" pitchFamily="34" charset="0"/>
              <a:ea typeface="新細明體" charset="-120"/>
            </a:endParaRPr>
          </a:p>
        </p:txBody>
      </p:sp>
      <p:sp>
        <p:nvSpPr>
          <p:cNvPr id="48" name="圓角矩形 3"/>
          <p:cNvSpPr/>
          <p:nvPr/>
        </p:nvSpPr>
        <p:spPr>
          <a:xfrm>
            <a:off x="827584" y="5013176"/>
            <a:ext cx="7632848" cy="130966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prstClr val="white"/>
              </a:solidFill>
            </a:endParaRPr>
          </a:p>
        </p:txBody>
      </p:sp>
      <p:pic>
        <p:nvPicPr>
          <p:cNvPr id="44042" name="Picture 15" descr="2011059958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6075" y="5102225"/>
            <a:ext cx="1181100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043" name="Group 19"/>
          <p:cNvGrpSpPr>
            <a:grpSpLocks noChangeAspect="1"/>
          </p:cNvGrpSpPr>
          <p:nvPr/>
        </p:nvGrpSpPr>
        <p:grpSpPr bwMode="auto">
          <a:xfrm>
            <a:off x="4337050" y="5326063"/>
            <a:ext cx="1027113" cy="695325"/>
            <a:chOff x="1911927" y="1454727"/>
            <a:chExt cx="6061364" cy="4107873"/>
          </a:xfrm>
        </p:grpSpPr>
        <p:pic>
          <p:nvPicPr>
            <p:cNvPr id="44052" name="Picture 2" descr="C:\Users\cwchi0\AppData\Local\Microsoft\Windows\Temporary Internet Files\Content.IE5\6HZE6U8A\MC900431525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436096" y="1495189"/>
              <a:ext cx="2133333" cy="2133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3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79712" y="1495187"/>
              <a:ext cx="5976664" cy="4044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54" name="Freeform 4"/>
            <p:cNvSpPr>
              <a:spLocks/>
            </p:cNvSpPr>
            <p:nvPr/>
          </p:nvSpPr>
          <p:spPr bwMode="auto">
            <a:xfrm>
              <a:off x="3117273" y="1510145"/>
              <a:ext cx="3629891" cy="117764"/>
            </a:xfrm>
            <a:custGeom>
              <a:avLst/>
              <a:gdLst>
                <a:gd name="T0" fmla="*/ 0 w 3629891"/>
                <a:gd name="T1" fmla="*/ 6928 h 117764"/>
                <a:gd name="T2" fmla="*/ 214745 w 3629891"/>
                <a:gd name="T3" fmla="*/ 117764 h 117764"/>
                <a:gd name="T4" fmla="*/ 3394363 w 3629891"/>
                <a:gd name="T5" fmla="*/ 83128 h 117764"/>
                <a:gd name="T6" fmla="*/ 3629891 w 3629891"/>
                <a:gd name="T7" fmla="*/ 0 h 117764"/>
                <a:gd name="T8" fmla="*/ 0 w 3629891"/>
                <a:gd name="T9" fmla="*/ 6928 h 1177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29891"/>
                <a:gd name="T16" fmla="*/ 0 h 117764"/>
                <a:gd name="T17" fmla="*/ 3629891 w 3629891"/>
                <a:gd name="T18" fmla="*/ 117764 h 1177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29891" h="117764">
                  <a:moveTo>
                    <a:pt x="0" y="6928"/>
                  </a:moveTo>
                  <a:lnTo>
                    <a:pt x="214745" y="117764"/>
                  </a:lnTo>
                  <a:lnTo>
                    <a:pt x="3394363" y="83128"/>
                  </a:lnTo>
                  <a:lnTo>
                    <a:pt x="3629891" y="0"/>
                  </a:lnTo>
                  <a:lnTo>
                    <a:pt x="0" y="69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44055" name="Freeform 5"/>
            <p:cNvSpPr>
              <a:spLocks/>
            </p:cNvSpPr>
            <p:nvPr/>
          </p:nvSpPr>
          <p:spPr bwMode="auto">
            <a:xfrm>
              <a:off x="1911927" y="1454727"/>
              <a:ext cx="1191491" cy="789709"/>
            </a:xfrm>
            <a:custGeom>
              <a:avLst/>
              <a:gdLst>
                <a:gd name="T0" fmla="*/ 76200 w 1191491"/>
                <a:gd name="T1" fmla="*/ 692728 h 789709"/>
                <a:gd name="T2" fmla="*/ 207818 w 1191491"/>
                <a:gd name="T3" fmla="*/ 464128 h 789709"/>
                <a:gd name="T4" fmla="*/ 394855 w 1191491"/>
                <a:gd name="T5" fmla="*/ 277091 h 789709"/>
                <a:gd name="T6" fmla="*/ 658091 w 1191491"/>
                <a:gd name="T7" fmla="*/ 166255 h 789709"/>
                <a:gd name="T8" fmla="*/ 914400 w 1191491"/>
                <a:gd name="T9" fmla="*/ 110837 h 789709"/>
                <a:gd name="T10" fmla="*/ 1191491 w 1191491"/>
                <a:gd name="T11" fmla="*/ 55418 h 789709"/>
                <a:gd name="T12" fmla="*/ 1184564 w 1191491"/>
                <a:gd name="T13" fmla="*/ 0 h 789709"/>
                <a:gd name="T14" fmla="*/ 0 w 1191491"/>
                <a:gd name="T15" fmla="*/ 13855 h 789709"/>
                <a:gd name="T16" fmla="*/ 27709 w 1191491"/>
                <a:gd name="T17" fmla="*/ 789709 h 789709"/>
                <a:gd name="T18" fmla="*/ 62346 w 1191491"/>
                <a:gd name="T19" fmla="*/ 775855 h 789709"/>
                <a:gd name="T20" fmla="*/ 76200 w 1191491"/>
                <a:gd name="T21" fmla="*/ 692728 h 78970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91491"/>
                <a:gd name="T34" fmla="*/ 0 h 789709"/>
                <a:gd name="T35" fmla="*/ 1191491 w 1191491"/>
                <a:gd name="T36" fmla="*/ 789709 h 78970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91491" h="789709">
                  <a:moveTo>
                    <a:pt x="76200" y="692728"/>
                  </a:moveTo>
                  <a:lnTo>
                    <a:pt x="207818" y="464128"/>
                  </a:lnTo>
                  <a:lnTo>
                    <a:pt x="394855" y="277091"/>
                  </a:lnTo>
                  <a:lnTo>
                    <a:pt x="658091" y="166255"/>
                  </a:lnTo>
                  <a:lnTo>
                    <a:pt x="914400" y="110837"/>
                  </a:lnTo>
                  <a:lnTo>
                    <a:pt x="1191491" y="55418"/>
                  </a:lnTo>
                  <a:lnTo>
                    <a:pt x="1184564" y="0"/>
                  </a:lnTo>
                  <a:lnTo>
                    <a:pt x="0" y="13855"/>
                  </a:lnTo>
                  <a:lnTo>
                    <a:pt x="27709" y="789709"/>
                  </a:lnTo>
                  <a:lnTo>
                    <a:pt x="62346" y="775855"/>
                  </a:lnTo>
                  <a:lnTo>
                    <a:pt x="76200" y="6927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44056" name="Freeform 6"/>
            <p:cNvSpPr>
              <a:spLocks/>
            </p:cNvSpPr>
            <p:nvPr/>
          </p:nvSpPr>
          <p:spPr bwMode="auto">
            <a:xfrm>
              <a:off x="1960418" y="4959927"/>
              <a:ext cx="1052946" cy="581891"/>
            </a:xfrm>
            <a:custGeom>
              <a:avLst/>
              <a:gdLst>
                <a:gd name="T0" fmla="*/ 20782 w 1052946"/>
                <a:gd name="T1" fmla="*/ 0 h 581891"/>
                <a:gd name="T2" fmla="*/ 55418 w 1052946"/>
                <a:gd name="T3" fmla="*/ 117764 h 581891"/>
                <a:gd name="T4" fmla="*/ 110837 w 1052946"/>
                <a:gd name="T5" fmla="*/ 193964 h 581891"/>
                <a:gd name="T6" fmla="*/ 228600 w 1052946"/>
                <a:gd name="T7" fmla="*/ 332509 h 581891"/>
                <a:gd name="T8" fmla="*/ 318655 w 1052946"/>
                <a:gd name="T9" fmla="*/ 374073 h 581891"/>
                <a:gd name="T10" fmla="*/ 415637 w 1052946"/>
                <a:gd name="T11" fmla="*/ 429491 h 581891"/>
                <a:gd name="T12" fmla="*/ 540327 w 1052946"/>
                <a:gd name="T13" fmla="*/ 471055 h 581891"/>
                <a:gd name="T14" fmla="*/ 706582 w 1052946"/>
                <a:gd name="T15" fmla="*/ 512618 h 581891"/>
                <a:gd name="T16" fmla="*/ 831273 w 1052946"/>
                <a:gd name="T17" fmla="*/ 540328 h 581891"/>
                <a:gd name="T18" fmla="*/ 942109 w 1052946"/>
                <a:gd name="T19" fmla="*/ 568037 h 581891"/>
                <a:gd name="T20" fmla="*/ 1052946 w 1052946"/>
                <a:gd name="T21" fmla="*/ 581891 h 581891"/>
                <a:gd name="T22" fmla="*/ 0 w 1052946"/>
                <a:gd name="T23" fmla="*/ 581891 h 581891"/>
                <a:gd name="T24" fmla="*/ 20782 w 1052946"/>
                <a:gd name="T25" fmla="*/ 0 h 5818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52946"/>
                <a:gd name="T40" fmla="*/ 0 h 581891"/>
                <a:gd name="T41" fmla="*/ 1052946 w 1052946"/>
                <a:gd name="T42" fmla="*/ 581891 h 58189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52946" h="581891">
                  <a:moveTo>
                    <a:pt x="20782" y="0"/>
                  </a:moveTo>
                  <a:lnTo>
                    <a:pt x="55418" y="117764"/>
                  </a:lnTo>
                  <a:lnTo>
                    <a:pt x="110837" y="193964"/>
                  </a:lnTo>
                  <a:lnTo>
                    <a:pt x="228600" y="332509"/>
                  </a:lnTo>
                  <a:lnTo>
                    <a:pt x="318655" y="374073"/>
                  </a:lnTo>
                  <a:lnTo>
                    <a:pt x="415637" y="429491"/>
                  </a:lnTo>
                  <a:lnTo>
                    <a:pt x="540327" y="471055"/>
                  </a:lnTo>
                  <a:lnTo>
                    <a:pt x="706582" y="512618"/>
                  </a:lnTo>
                  <a:lnTo>
                    <a:pt x="831273" y="540328"/>
                  </a:lnTo>
                  <a:lnTo>
                    <a:pt x="942109" y="568037"/>
                  </a:lnTo>
                  <a:lnTo>
                    <a:pt x="1052946" y="581891"/>
                  </a:lnTo>
                  <a:lnTo>
                    <a:pt x="0" y="581891"/>
                  </a:lnTo>
                  <a:lnTo>
                    <a:pt x="2078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44057" name="Freeform 12"/>
            <p:cNvSpPr>
              <a:spLocks/>
            </p:cNvSpPr>
            <p:nvPr/>
          </p:nvSpPr>
          <p:spPr bwMode="auto">
            <a:xfrm>
              <a:off x="3054927" y="5444836"/>
              <a:ext cx="3678382" cy="103909"/>
            </a:xfrm>
            <a:custGeom>
              <a:avLst/>
              <a:gdLst>
                <a:gd name="T0" fmla="*/ 3678382 w 3678382"/>
                <a:gd name="T1" fmla="*/ 103909 h 103909"/>
                <a:gd name="T2" fmla="*/ 3609108 w 3678382"/>
                <a:gd name="T3" fmla="*/ 62346 h 103909"/>
                <a:gd name="T4" fmla="*/ 3422072 w 3678382"/>
                <a:gd name="T5" fmla="*/ 34637 h 103909"/>
                <a:gd name="T6" fmla="*/ 3048000 w 3678382"/>
                <a:gd name="T7" fmla="*/ 27709 h 103909"/>
                <a:gd name="T8" fmla="*/ 2646218 w 3678382"/>
                <a:gd name="T9" fmla="*/ 41564 h 103909"/>
                <a:gd name="T10" fmla="*/ 2001982 w 3678382"/>
                <a:gd name="T11" fmla="*/ 34637 h 103909"/>
                <a:gd name="T12" fmla="*/ 1544782 w 3678382"/>
                <a:gd name="T13" fmla="*/ 27709 h 103909"/>
                <a:gd name="T14" fmla="*/ 886691 w 3678382"/>
                <a:gd name="T15" fmla="*/ 13855 h 103909"/>
                <a:gd name="T16" fmla="*/ 457200 w 3678382"/>
                <a:gd name="T17" fmla="*/ 0 h 103909"/>
                <a:gd name="T18" fmla="*/ 263237 w 3678382"/>
                <a:gd name="T19" fmla="*/ 0 h 103909"/>
                <a:gd name="T20" fmla="*/ 173182 w 3678382"/>
                <a:gd name="T21" fmla="*/ 6928 h 103909"/>
                <a:gd name="T22" fmla="*/ 110837 w 3678382"/>
                <a:gd name="T23" fmla="*/ 41564 h 103909"/>
                <a:gd name="T24" fmla="*/ 76200 w 3678382"/>
                <a:gd name="T25" fmla="*/ 62346 h 103909"/>
                <a:gd name="T26" fmla="*/ 0 w 3678382"/>
                <a:gd name="T27" fmla="*/ 103909 h 103909"/>
                <a:gd name="T28" fmla="*/ 3678382 w 3678382"/>
                <a:gd name="T29" fmla="*/ 103909 h 10390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78382"/>
                <a:gd name="T46" fmla="*/ 0 h 103909"/>
                <a:gd name="T47" fmla="*/ 3678382 w 3678382"/>
                <a:gd name="T48" fmla="*/ 103909 h 10390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78382" h="103909">
                  <a:moveTo>
                    <a:pt x="3678382" y="103909"/>
                  </a:moveTo>
                  <a:lnTo>
                    <a:pt x="3609109" y="62346"/>
                  </a:lnTo>
                  <a:lnTo>
                    <a:pt x="3422073" y="34637"/>
                  </a:lnTo>
                  <a:lnTo>
                    <a:pt x="3048000" y="27709"/>
                  </a:lnTo>
                  <a:lnTo>
                    <a:pt x="2646218" y="41564"/>
                  </a:lnTo>
                  <a:lnTo>
                    <a:pt x="2001982" y="34637"/>
                  </a:lnTo>
                  <a:lnTo>
                    <a:pt x="1544782" y="27709"/>
                  </a:lnTo>
                  <a:lnTo>
                    <a:pt x="886691" y="13855"/>
                  </a:lnTo>
                  <a:lnTo>
                    <a:pt x="457200" y="0"/>
                  </a:lnTo>
                  <a:lnTo>
                    <a:pt x="263237" y="0"/>
                  </a:lnTo>
                  <a:lnTo>
                    <a:pt x="173182" y="6928"/>
                  </a:lnTo>
                  <a:lnTo>
                    <a:pt x="110837" y="41564"/>
                  </a:lnTo>
                  <a:lnTo>
                    <a:pt x="76200" y="62346"/>
                  </a:lnTo>
                  <a:lnTo>
                    <a:pt x="0" y="103909"/>
                  </a:lnTo>
                  <a:lnTo>
                    <a:pt x="3678382" y="10390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44058" name="Freeform 13"/>
            <p:cNvSpPr>
              <a:spLocks/>
            </p:cNvSpPr>
            <p:nvPr/>
          </p:nvSpPr>
          <p:spPr bwMode="auto">
            <a:xfrm>
              <a:off x="6740236" y="4592782"/>
              <a:ext cx="1233055" cy="969818"/>
            </a:xfrm>
            <a:custGeom>
              <a:avLst/>
              <a:gdLst>
                <a:gd name="T0" fmla="*/ 401782 w 1233055"/>
                <a:gd name="T1" fmla="*/ 955963 h 969818"/>
                <a:gd name="T2" fmla="*/ 568037 w 1233055"/>
                <a:gd name="T3" fmla="*/ 914400 h 969818"/>
                <a:gd name="T4" fmla="*/ 692728 w 1233055"/>
                <a:gd name="T5" fmla="*/ 907473 h 969818"/>
                <a:gd name="T6" fmla="*/ 810491 w 1233055"/>
                <a:gd name="T7" fmla="*/ 865909 h 969818"/>
                <a:gd name="T8" fmla="*/ 858982 w 1233055"/>
                <a:gd name="T9" fmla="*/ 831273 h 969818"/>
                <a:gd name="T10" fmla="*/ 949037 w 1233055"/>
                <a:gd name="T11" fmla="*/ 796636 h 969818"/>
                <a:gd name="T12" fmla="*/ 1025237 w 1233055"/>
                <a:gd name="T13" fmla="*/ 741218 h 969818"/>
                <a:gd name="T14" fmla="*/ 1059873 w 1233055"/>
                <a:gd name="T15" fmla="*/ 671945 h 969818"/>
                <a:gd name="T16" fmla="*/ 1129146 w 1233055"/>
                <a:gd name="T17" fmla="*/ 574963 h 969818"/>
                <a:gd name="T18" fmla="*/ 1184564 w 1233055"/>
                <a:gd name="T19" fmla="*/ 484909 h 969818"/>
                <a:gd name="T20" fmla="*/ 1205346 w 1233055"/>
                <a:gd name="T21" fmla="*/ 394854 h 969818"/>
                <a:gd name="T22" fmla="*/ 1205346 w 1233055"/>
                <a:gd name="T23" fmla="*/ 353291 h 969818"/>
                <a:gd name="T24" fmla="*/ 1163782 w 1233055"/>
                <a:gd name="T25" fmla="*/ 325582 h 969818"/>
                <a:gd name="T26" fmla="*/ 1129146 w 1233055"/>
                <a:gd name="T27" fmla="*/ 297873 h 969818"/>
                <a:gd name="T28" fmla="*/ 1149928 w 1233055"/>
                <a:gd name="T29" fmla="*/ 242454 h 969818"/>
                <a:gd name="T30" fmla="*/ 1163782 w 1233055"/>
                <a:gd name="T31" fmla="*/ 173182 h 969818"/>
                <a:gd name="T32" fmla="*/ 1205346 w 1233055"/>
                <a:gd name="T33" fmla="*/ 90054 h 969818"/>
                <a:gd name="T34" fmla="*/ 1198419 w 1233055"/>
                <a:gd name="T35" fmla="*/ 0 h 969818"/>
                <a:gd name="T36" fmla="*/ 1233055 w 1233055"/>
                <a:gd name="T37" fmla="*/ 969818 h 969818"/>
                <a:gd name="T38" fmla="*/ 13855 w 1233055"/>
                <a:gd name="T39" fmla="*/ 949036 h 969818"/>
                <a:gd name="T40" fmla="*/ 0 w 1233055"/>
                <a:gd name="T41" fmla="*/ 942109 h 96981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33055"/>
                <a:gd name="T64" fmla="*/ 0 h 969818"/>
                <a:gd name="T65" fmla="*/ 1233055 w 1233055"/>
                <a:gd name="T66" fmla="*/ 969818 h 96981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33055" h="969818">
                  <a:moveTo>
                    <a:pt x="401782" y="955963"/>
                  </a:moveTo>
                  <a:lnTo>
                    <a:pt x="568037" y="914400"/>
                  </a:lnTo>
                  <a:lnTo>
                    <a:pt x="692728" y="907473"/>
                  </a:lnTo>
                  <a:lnTo>
                    <a:pt x="810491" y="865909"/>
                  </a:lnTo>
                  <a:lnTo>
                    <a:pt x="858982" y="831273"/>
                  </a:lnTo>
                  <a:lnTo>
                    <a:pt x="949037" y="796636"/>
                  </a:lnTo>
                  <a:lnTo>
                    <a:pt x="1025237" y="741218"/>
                  </a:lnTo>
                  <a:lnTo>
                    <a:pt x="1059873" y="671945"/>
                  </a:lnTo>
                  <a:lnTo>
                    <a:pt x="1129146" y="574963"/>
                  </a:lnTo>
                  <a:lnTo>
                    <a:pt x="1184564" y="484909"/>
                  </a:lnTo>
                  <a:lnTo>
                    <a:pt x="1205346" y="394854"/>
                  </a:lnTo>
                  <a:lnTo>
                    <a:pt x="1205346" y="353291"/>
                  </a:lnTo>
                  <a:lnTo>
                    <a:pt x="1163782" y="325582"/>
                  </a:lnTo>
                  <a:lnTo>
                    <a:pt x="1129146" y="297873"/>
                  </a:lnTo>
                  <a:lnTo>
                    <a:pt x="1149928" y="242454"/>
                  </a:lnTo>
                  <a:lnTo>
                    <a:pt x="1163782" y="173182"/>
                  </a:lnTo>
                  <a:lnTo>
                    <a:pt x="1205346" y="90054"/>
                  </a:lnTo>
                  <a:lnTo>
                    <a:pt x="1198419" y="0"/>
                  </a:lnTo>
                  <a:lnTo>
                    <a:pt x="1233055" y="969818"/>
                  </a:lnTo>
                  <a:lnTo>
                    <a:pt x="13855" y="949036"/>
                  </a:lnTo>
                  <a:lnTo>
                    <a:pt x="0" y="942109"/>
                  </a:lnTo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44059" name="Freeform 14"/>
            <p:cNvSpPr>
              <a:spLocks/>
            </p:cNvSpPr>
            <p:nvPr/>
          </p:nvSpPr>
          <p:spPr bwMode="auto">
            <a:xfrm>
              <a:off x="6885709" y="1489364"/>
              <a:ext cx="1087582" cy="824345"/>
            </a:xfrm>
            <a:custGeom>
              <a:avLst/>
              <a:gdLst>
                <a:gd name="T0" fmla="*/ 1080655 w 1087582"/>
                <a:gd name="T1" fmla="*/ 824345 h 824345"/>
                <a:gd name="T2" fmla="*/ 1046018 w 1087582"/>
                <a:gd name="T3" fmla="*/ 671945 h 824345"/>
                <a:gd name="T4" fmla="*/ 976746 w 1087582"/>
                <a:gd name="T5" fmla="*/ 512618 h 824345"/>
                <a:gd name="T6" fmla="*/ 914400 w 1087582"/>
                <a:gd name="T7" fmla="*/ 408709 h 824345"/>
                <a:gd name="T8" fmla="*/ 865909 w 1087582"/>
                <a:gd name="T9" fmla="*/ 339436 h 824345"/>
                <a:gd name="T10" fmla="*/ 789709 w 1087582"/>
                <a:gd name="T11" fmla="*/ 270163 h 824345"/>
                <a:gd name="T12" fmla="*/ 713509 w 1087582"/>
                <a:gd name="T13" fmla="*/ 214745 h 824345"/>
                <a:gd name="T14" fmla="*/ 630382 w 1087582"/>
                <a:gd name="T15" fmla="*/ 166254 h 824345"/>
                <a:gd name="T16" fmla="*/ 554182 w 1087582"/>
                <a:gd name="T17" fmla="*/ 138545 h 824345"/>
                <a:gd name="T18" fmla="*/ 498764 w 1087582"/>
                <a:gd name="T19" fmla="*/ 110836 h 824345"/>
                <a:gd name="T20" fmla="*/ 443346 w 1087582"/>
                <a:gd name="T21" fmla="*/ 90054 h 824345"/>
                <a:gd name="T22" fmla="*/ 360218 w 1087582"/>
                <a:gd name="T23" fmla="*/ 83127 h 824345"/>
                <a:gd name="T24" fmla="*/ 235527 w 1087582"/>
                <a:gd name="T25" fmla="*/ 48491 h 824345"/>
                <a:gd name="T26" fmla="*/ 145473 w 1087582"/>
                <a:gd name="T27" fmla="*/ 48491 h 824345"/>
                <a:gd name="T28" fmla="*/ 48491 w 1087582"/>
                <a:gd name="T29" fmla="*/ 20781 h 824345"/>
                <a:gd name="T30" fmla="*/ 0 w 1087582"/>
                <a:gd name="T31" fmla="*/ 0 h 824345"/>
                <a:gd name="T32" fmla="*/ 1087582 w 1087582"/>
                <a:gd name="T33" fmla="*/ 0 h 824345"/>
                <a:gd name="T34" fmla="*/ 1080655 w 1087582"/>
                <a:gd name="T35" fmla="*/ 824345 h 8243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87582"/>
                <a:gd name="T55" fmla="*/ 0 h 824345"/>
                <a:gd name="T56" fmla="*/ 1087582 w 1087582"/>
                <a:gd name="T57" fmla="*/ 824345 h 82434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87582" h="824345">
                  <a:moveTo>
                    <a:pt x="1080655" y="824345"/>
                  </a:moveTo>
                  <a:lnTo>
                    <a:pt x="1046018" y="671945"/>
                  </a:lnTo>
                  <a:lnTo>
                    <a:pt x="976746" y="512618"/>
                  </a:lnTo>
                  <a:lnTo>
                    <a:pt x="914400" y="408709"/>
                  </a:lnTo>
                  <a:lnTo>
                    <a:pt x="865909" y="339436"/>
                  </a:lnTo>
                  <a:lnTo>
                    <a:pt x="789709" y="270163"/>
                  </a:lnTo>
                  <a:lnTo>
                    <a:pt x="713509" y="214745"/>
                  </a:lnTo>
                  <a:lnTo>
                    <a:pt x="630382" y="166254"/>
                  </a:lnTo>
                  <a:lnTo>
                    <a:pt x="554182" y="138545"/>
                  </a:lnTo>
                  <a:lnTo>
                    <a:pt x="498764" y="110836"/>
                  </a:lnTo>
                  <a:lnTo>
                    <a:pt x="443346" y="90054"/>
                  </a:lnTo>
                  <a:lnTo>
                    <a:pt x="360218" y="83127"/>
                  </a:lnTo>
                  <a:lnTo>
                    <a:pt x="235527" y="48491"/>
                  </a:lnTo>
                  <a:lnTo>
                    <a:pt x="145473" y="48491"/>
                  </a:lnTo>
                  <a:lnTo>
                    <a:pt x="48491" y="20781"/>
                  </a:lnTo>
                  <a:lnTo>
                    <a:pt x="0" y="0"/>
                  </a:lnTo>
                  <a:lnTo>
                    <a:pt x="1087582" y="0"/>
                  </a:lnTo>
                  <a:lnTo>
                    <a:pt x="1080655" y="8243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44060" name="Freeform 18"/>
            <p:cNvSpPr>
              <a:spLocks/>
            </p:cNvSpPr>
            <p:nvPr/>
          </p:nvSpPr>
          <p:spPr bwMode="auto">
            <a:xfrm>
              <a:off x="3054927" y="1475509"/>
              <a:ext cx="3726873" cy="55418"/>
            </a:xfrm>
            <a:custGeom>
              <a:avLst/>
              <a:gdLst>
                <a:gd name="T0" fmla="*/ 0 w 3699164"/>
                <a:gd name="T1" fmla="*/ 0 h 55418"/>
                <a:gd name="T2" fmla="*/ 106918 w 3699164"/>
                <a:gd name="T3" fmla="*/ 55418 h 55418"/>
                <a:gd name="T4" fmla="*/ 4326049 w 3699164"/>
                <a:gd name="T5" fmla="*/ 41564 h 55418"/>
                <a:gd name="T6" fmla="*/ 4391842 w 3699164"/>
                <a:gd name="T7" fmla="*/ 13855 h 55418"/>
                <a:gd name="T8" fmla="*/ 0 w 3699164"/>
                <a:gd name="T9" fmla="*/ 0 h 554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99164"/>
                <a:gd name="T16" fmla="*/ 0 h 55418"/>
                <a:gd name="T17" fmla="*/ 3699164 w 3699164"/>
                <a:gd name="T18" fmla="*/ 55418 h 554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99164" h="55418">
                  <a:moveTo>
                    <a:pt x="0" y="0"/>
                  </a:moveTo>
                  <a:lnTo>
                    <a:pt x="90055" y="55418"/>
                  </a:lnTo>
                  <a:lnTo>
                    <a:pt x="3643746" y="41564"/>
                  </a:lnTo>
                  <a:lnTo>
                    <a:pt x="3699164" y="138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</p:grpSp>
      <p:pic>
        <p:nvPicPr>
          <p:cNvPr id="44044" name="Picture 32" descr="model"/>
          <p:cNvPicPr preferRelativeResize="0"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92950" y="5229225"/>
            <a:ext cx="863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045" name="Group 5"/>
          <p:cNvGrpSpPr>
            <a:grpSpLocks noChangeAspect="1"/>
          </p:cNvGrpSpPr>
          <p:nvPr/>
        </p:nvGrpSpPr>
        <p:grpSpPr bwMode="auto">
          <a:xfrm>
            <a:off x="5724525" y="5300663"/>
            <a:ext cx="1039813" cy="787400"/>
            <a:chOff x="643467" y="491067"/>
            <a:chExt cx="7941733" cy="6011333"/>
          </a:xfrm>
        </p:grpSpPr>
        <p:pic>
          <p:nvPicPr>
            <p:cNvPr id="44049" name="Picture 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78669" y="525942"/>
              <a:ext cx="7726362" cy="585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50" name="Freeform 2"/>
            <p:cNvSpPr>
              <a:spLocks/>
            </p:cNvSpPr>
            <p:nvPr/>
          </p:nvSpPr>
          <p:spPr bwMode="auto">
            <a:xfrm>
              <a:off x="643467" y="592667"/>
              <a:ext cx="1490133" cy="5909733"/>
            </a:xfrm>
            <a:custGeom>
              <a:avLst/>
              <a:gdLst>
                <a:gd name="T0" fmla="*/ 50800 w 1490133"/>
                <a:gd name="T1" fmla="*/ 33866 h 5909733"/>
                <a:gd name="T2" fmla="*/ 203200 w 1490133"/>
                <a:gd name="T3" fmla="*/ 5892801 h 5909733"/>
                <a:gd name="T4" fmla="*/ 1490133 w 1490133"/>
                <a:gd name="T5" fmla="*/ 5909733 h 5909733"/>
                <a:gd name="T6" fmla="*/ 1456266 w 1490133"/>
                <a:gd name="T7" fmla="*/ 5689601 h 5909733"/>
                <a:gd name="T8" fmla="*/ 1303866 w 1490133"/>
                <a:gd name="T9" fmla="*/ 5689601 h 5909733"/>
                <a:gd name="T10" fmla="*/ 1185333 w 1490133"/>
                <a:gd name="T11" fmla="*/ 5638801 h 5909733"/>
                <a:gd name="T12" fmla="*/ 1049866 w 1490133"/>
                <a:gd name="T13" fmla="*/ 5571065 h 5909733"/>
                <a:gd name="T14" fmla="*/ 880533 w 1490133"/>
                <a:gd name="T15" fmla="*/ 5520265 h 5909733"/>
                <a:gd name="T16" fmla="*/ 795866 w 1490133"/>
                <a:gd name="T17" fmla="*/ 5418665 h 5909733"/>
                <a:gd name="T18" fmla="*/ 677333 w 1490133"/>
                <a:gd name="T19" fmla="*/ 5334001 h 5909733"/>
                <a:gd name="T20" fmla="*/ 592666 w 1490133"/>
                <a:gd name="T21" fmla="*/ 5249333 h 5909733"/>
                <a:gd name="T22" fmla="*/ 524933 w 1490133"/>
                <a:gd name="T23" fmla="*/ 5012265 h 5909733"/>
                <a:gd name="T24" fmla="*/ 457200 w 1490133"/>
                <a:gd name="T25" fmla="*/ 4859865 h 5909733"/>
                <a:gd name="T26" fmla="*/ 440266 w 1490133"/>
                <a:gd name="T27" fmla="*/ 4724401 h 5909733"/>
                <a:gd name="T28" fmla="*/ 457200 w 1490133"/>
                <a:gd name="T29" fmla="*/ 4504265 h 5909733"/>
                <a:gd name="T30" fmla="*/ 491066 w 1490133"/>
                <a:gd name="T31" fmla="*/ 4267201 h 5909733"/>
                <a:gd name="T32" fmla="*/ 541866 w 1490133"/>
                <a:gd name="T33" fmla="*/ 4114800 h 5909733"/>
                <a:gd name="T34" fmla="*/ 575733 w 1490133"/>
                <a:gd name="T35" fmla="*/ 3928532 h 5909733"/>
                <a:gd name="T36" fmla="*/ 575733 w 1490133"/>
                <a:gd name="T37" fmla="*/ 3674532 h 5909733"/>
                <a:gd name="T38" fmla="*/ 474133 w 1490133"/>
                <a:gd name="T39" fmla="*/ 3505200 h 5909733"/>
                <a:gd name="T40" fmla="*/ 457200 w 1490133"/>
                <a:gd name="T41" fmla="*/ 3318932 h 5909733"/>
                <a:gd name="T42" fmla="*/ 440266 w 1490133"/>
                <a:gd name="T43" fmla="*/ 3132666 h 5909733"/>
                <a:gd name="T44" fmla="*/ 440266 w 1490133"/>
                <a:gd name="T45" fmla="*/ 2895601 h 5909733"/>
                <a:gd name="T46" fmla="*/ 474133 w 1490133"/>
                <a:gd name="T47" fmla="*/ 2489201 h 5909733"/>
                <a:gd name="T48" fmla="*/ 508000 w 1490133"/>
                <a:gd name="T49" fmla="*/ 2235201 h 5909733"/>
                <a:gd name="T50" fmla="*/ 541866 w 1490133"/>
                <a:gd name="T51" fmla="*/ 2032000 h 5909733"/>
                <a:gd name="T52" fmla="*/ 558800 w 1490133"/>
                <a:gd name="T53" fmla="*/ 1879600 h 5909733"/>
                <a:gd name="T54" fmla="*/ 558800 w 1490133"/>
                <a:gd name="T55" fmla="*/ 1710266 h 5909733"/>
                <a:gd name="T56" fmla="*/ 508000 w 1490133"/>
                <a:gd name="T57" fmla="*/ 1591733 h 5909733"/>
                <a:gd name="T58" fmla="*/ 474133 w 1490133"/>
                <a:gd name="T59" fmla="*/ 1405466 h 5909733"/>
                <a:gd name="T60" fmla="*/ 440266 w 1490133"/>
                <a:gd name="T61" fmla="*/ 1185333 h 5909733"/>
                <a:gd name="T62" fmla="*/ 423333 w 1490133"/>
                <a:gd name="T63" fmla="*/ 1032933 h 5909733"/>
                <a:gd name="T64" fmla="*/ 474133 w 1490133"/>
                <a:gd name="T65" fmla="*/ 880533 h 5909733"/>
                <a:gd name="T66" fmla="*/ 508000 w 1490133"/>
                <a:gd name="T67" fmla="*/ 762000 h 5909733"/>
                <a:gd name="T68" fmla="*/ 575733 w 1490133"/>
                <a:gd name="T69" fmla="*/ 694266 h 5909733"/>
                <a:gd name="T70" fmla="*/ 626533 w 1490133"/>
                <a:gd name="T71" fmla="*/ 575733 h 5909733"/>
                <a:gd name="T72" fmla="*/ 677333 w 1490133"/>
                <a:gd name="T73" fmla="*/ 491066 h 5909733"/>
                <a:gd name="T74" fmla="*/ 795866 w 1490133"/>
                <a:gd name="T75" fmla="*/ 406400 h 5909733"/>
                <a:gd name="T76" fmla="*/ 846666 w 1490133"/>
                <a:gd name="T77" fmla="*/ 321733 h 5909733"/>
                <a:gd name="T78" fmla="*/ 999066 w 1490133"/>
                <a:gd name="T79" fmla="*/ 254000 h 5909733"/>
                <a:gd name="T80" fmla="*/ 1100666 w 1490133"/>
                <a:gd name="T81" fmla="*/ 169333 h 5909733"/>
                <a:gd name="T82" fmla="*/ 1236133 w 1490133"/>
                <a:gd name="T83" fmla="*/ 152400 h 5909733"/>
                <a:gd name="T84" fmla="*/ 1405466 w 1490133"/>
                <a:gd name="T85" fmla="*/ 101600 h 5909733"/>
                <a:gd name="T86" fmla="*/ 1439333 w 1490133"/>
                <a:gd name="T87" fmla="*/ 50800 h 5909733"/>
                <a:gd name="T88" fmla="*/ 1439333 w 1490133"/>
                <a:gd name="T89" fmla="*/ 0 h 5909733"/>
                <a:gd name="T90" fmla="*/ 0 w 1490133"/>
                <a:gd name="T91" fmla="*/ 33866 h 5909733"/>
                <a:gd name="T92" fmla="*/ 50800 w 1490133"/>
                <a:gd name="T93" fmla="*/ 355600 h 590973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90133"/>
                <a:gd name="T142" fmla="*/ 0 h 5909733"/>
                <a:gd name="T143" fmla="*/ 1490133 w 1490133"/>
                <a:gd name="T144" fmla="*/ 5909733 h 590973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90133" h="5909733">
                  <a:moveTo>
                    <a:pt x="50800" y="33866"/>
                  </a:moveTo>
                  <a:lnTo>
                    <a:pt x="203200" y="5892800"/>
                  </a:lnTo>
                  <a:lnTo>
                    <a:pt x="1490133" y="5909733"/>
                  </a:lnTo>
                  <a:lnTo>
                    <a:pt x="1456266" y="5689600"/>
                  </a:lnTo>
                  <a:lnTo>
                    <a:pt x="1303866" y="5689600"/>
                  </a:lnTo>
                  <a:lnTo>
                    <a:pt x="1185333" y="5638800"/>
                  </a:lnTo>
                  <a:lnTo>
                    <a:pt x="1049866" y="5571066"/>
                  </a:lnTo>
                  <a:lnTo>
                    <a:pt x="880533" y="5520266"/>
                  </a:lnTo>
                  <a:lnTo>
                    <a:pt x="795866" y="5418666"/>
                  </a:lnTo>
                  <a:lnTo>
                    <a:pt x="677333" y="5334000"/>
                  </a:lnTo>
                  <a:lnTo>
                    <a:pt x="592666" y="5249333"/>
                  </a:lnTo>
                  <a:lnTo>
                    <a:pt x="524933" y="5012266"/>
                  </a:lnTo>
                  <a:lnTo>
                    <a:pt x="457200" y="4859866"/>
                  </a:lnTo>
                  <a:lnTo>
                    <a:pt x="440266" y="4724400"/>
                  </a:lnTo>
                  <a:lnTo>
                    <a:pt x="457200" y="4504266"/>
                  </a:lnTo>
                  <a:lnTo>
                    <a:pt x="491066" y="4267200"/>
                  </a:lnTo>
                  <a:lnTo>
                    <a:pt x="541866" y="4114800"/>
                  </a:lnTo>
                  <a:lnTo>
                    <a:pt x="575733" y="3928533"/>
                  </a:lnTo>
                  <a:lnTo>
                    <a:pt x="575733" y="3674533"/>
                  </a:lnTo>
                  <a:lnTo>
                    <a:pt x="474133" y="3505200"/>
                  </a:lnTo>
                  <a:lnTo>
                    <a:pt x="457200" y="3318933"/>
                  </a:lnTo>
                  <a:lnTo>
                    <a:pt x="440266" y="3132666"/>
                  </a:lnTo>
                  <a:lnTo>
                    <a:pt x="440266" y="2895600"/>
                  </a:lnTo>
                  <a:lnTo>
                    <a:pt x="474133" y="2489200"/>
                  </a:lnTo>
                  <a:lnTo>
                    <a:pt x="508000" y="2235200"/>
                  </a:lnTo>
                  <a:lnTo>
                    <a:pt x="541866" y="2032000"/>
                  </a:lnTo>
                  <a:lnTo>
                    <a:pt x="558800" y="1879600"/>
                  </a:lnTo>
                  <a:lnTo>
                    <a:pt x="558800" y="1710266"/>
                  </a:lnTo>
                  <a:lnTo>
                    <a:pt x="508000" y="1591733"/>
                  </a:lnTo>
                  <a:lnTo>
                    <a:pt x="474133" y="1405466"/>
                  </a:lnTo>
                  <a:lnTo>
                    <a:pt x="440266" y="1185333"/>
                  </a:lnTo>
                  <a:lnTo>
                    <a:pt x="423333" y="1032933"/>
                  </a:lnTo>
                  <a:lnTo>
                    <a:pt x="474133" y="880533"/>
                  </a:lnTo>
                  <a:lnTo>
                    <a:pt x="508000" y="762000"/>
                  </a:lnTo>
                  <a:lnTo>
                    <a:pt x="575733" y="694266"/>
                  </a:lnTo>
                  <a:lnTo>
                    <a:pt x="626533" y="575733"/>
                  </a:lnTo>
                  <a:lnTo>
                    <a:pt x="677333" y="491066"/>
                  </a:lnTo>
                  <a:lnTo>
                    <a:pt x="795866" y="406400"/>
                  </a:lnTo>
                  <a:lnTo>
                    <a:pt x="846666" y="321733"/>
                  </a:lnTo>
                  <a:lnTo>
                    <a:pt x="999066" y="254000"/>
                  </a:lnTo>
                  <a:lnTo>
                    <a:pt x="1100666" y="169333"/>
                  </a:lnTo>
                  <a:lnTo>
                    <a:pt x="1236133" y="152400"/>
                  </a:lnTo>
                  <a:lnTo>
                    <a:pt x="1405466" y="101600"/>
                  </a:lnTo>
                  <a:lnTo>
                    <a:pt x="1439333" y="50800"/>
                  </a:lnTo>
                  <a:lnTo>
                    <a:pt x="1439333" y="0"/>
                  </a:lnTo>
                  <a:lnTo>
                    <a:pt x="0" y="33866"/>
                  </a:lnTo>
                  <a:lnTo>
                    <a:pt x="50800" y="355600"/>
                  </a:lnTo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44051" name="Freeform 3"/>
            <p:cNvSpPr>
              <a:spLocks/>
            </p:cNvSpPr>
            <p:nvPr/>
          </p:nvSpPr>
          <p:spPr bwMode="auto">
            <a:xfrm>
              <a:off x="1998133" y="491067"/>
              <a:ext cx="6587067" cy="5926666"/>
            </a:xfrm>
            <a:custGeom>
              <a:avLst/>
              <a:gdLst>
                <a:gd name="T0" fmla="*/ 6587067 w 6587067"/>
                <a:gd name="T1" fmla="*/ 5842002 h 5926666"/>
                <a:gd name="T2" fmla="*/ 304800 w 6587067"/>
                <a:gd name="T3" fmla="*/ 5774266 h 5926666"/>
                <a:gd name="T4" fmla="*/ 626534 w 6587067"/>
                <a:gd name="T5" fmla="*/ 5672666 h 5926666"/>
                <a:gd name="T6" fmla="*/ 880534 w 6587067"/>
                <a:gd name="T7" fmla="*/ 5655734 h 5926666"/>
                <a:gd name="T8" fmla="*/ 1270001 w 6587067"/>
                <a:gd name="T9" fmla="*/ 5655734 h 5926666"/>
                <a:gd name="T10" fmla="*/ 1659468 w 6587067"/>
                <a:gd name="T11" fmla="*/ 5723466 h 5926666"/>
                <a:gd name="T12" fmla="*/ 2201335 w 6587067"/>
                <a:gd name="T13" fmla="*/ 5825066 h 5926666"/>
                <a:gd name="T14" fmla="*/ 2895601 w 6587067"/>
                <a:gd name="T15" fmla="*/ 5774266 h 5926666"/>
                <a:gd name="T16" fmla="*/ 3437468 w 6587067"/>
                <a:gd name="T17" fmla="*/ 5723466 h 5926666"/>
                <a:gd name="T18" fmla="*/ 3877736 w 6587067"/>
                <a:gd name="T19" fmla="*/ 5638802 h 5926666"/>
                <a:gd name="T20" fmla="*/ 4148668 w 6587067"/>
                <a:gd name="T21" fmla="*/ 5621866 h 5926666"/>
                <a:gd name="T22" fmla="*/ 4724403 w 6587067"/>
                <a:gd name="T23" fmla="*/ 5689602 h 5926666"/>
                <a:gd name="T24" fmla="*/ 5130803 w 6587067"/>
                <a:gd name="T25" fmla="*/ 5774266 h 5926666"/>
                <a:gd name="T26" fmla="*/ 5537203 w 6587067"/>
                <a:gd name="T27" fmla="*/ 5638802 h 5926666"/>
                <a:gd name="T28" fmla="*/ 5909735 w 6587067"/>
                <a:gd name="T29" fmla="*/ 5283202 h 5926666"/>
                <a:gd name="T30" fmla="*/ 6062135 w 6587067"/>
                <a:gd name="T31" fmla="*/ 4927602 h 5926666"/>
                <a:gd name="T32" fmla="*/ 6079067 w 6587067"/>
                <a:gd name="T33" fmla="*/ 4487334 h 5926666"/>
                <a:gd name="T34" fmla="*/ 6045203 w 6587067"/>
                <a:gd name="T35" fmla="*/ 4267202 h 5926666"/>
                <a:gd name="T36" fmla="*/ 5994403 w 6587067"/>
                <a:gd name="T37" fmla="*/ 4030133 h 5926666"/>
                <a:gd name="T38" fmla="*/ 5960535 w 6587067"/>
                <a:gd name="T39" fmla="*/ 3826933 h 5926666"/>
                <a:gd name="T40" fmla="*/ 6028267 w 6587067"/>
                <a:gd name="T41" fmla="*/ 3572933 h 5926666"/>
                <a:gd name="T42" fmla="*/ 6062135 w 6587067"/>
                <a:gd name="T43" fmla="*/ 3048001 h 5926666"/>
                <a:gd name="T44" fmla="*/ 6079067 w 6587067"/>
                <a:gd name="T45" fmla="*/ 2692401 h 5926666"/>
                <a:gd name="T46" fmla="*/ 6011335 w 6587067"/>
                <a:gd name="T47" fmla="*/ 2319867 h 5926666"/>
                <a:gd name="T48" fmla="*/ 5960535 w 6587067"/>
                <a:gd name="T49" fmla="*/ 2065867 h 5926666"/>
                <a:gd name="T50" fmla="*/ 5960535 w 6587067"/>
                <a:gd name="T51" fmla="*/ 1693334 h 5926666"/>
                <a:gd name="T52" fmla="*/ 6028267 w 6587067"/>
                <a:gd name="T53" fmla="*/ 1286934 h 5926666"/>
                <a:gd name="T54" fmla="*/ 5943603 w 6587067"/>
                <a:gd name="T55" fmla="*/ 914400 h 5926666"/>
                <a:gd name="T56" fmla="*/ 5825067 w 6587067"/>
                <a:gd name="T57" fmla="*/ 660400 h 5926666"/>
                <a:gd name="T58" fmla="*/ 5689603 w 6587067"/>
                <a:gd name="T59" fmla="*/ 423333 h 5926666"/>
                <a:gd name="T60" fmla="*/ 5503335 w 6587067"/>
                <a:gd name="T61" fmla="*/ 287866 h 5926666"/>
                <a:gd name="T62" fmla="*/ 5181603 w 6587067"/>
                <a:gd name="T63" fmla="*/ 186266 h 5926666"/>
                <a:gd name="T64" fmla="*/ 4859867 w 6587067"/>
                <a:gd name="T65" fmla="*/ 118533 h 5926666"/>
                <a:gd name="T66" fmla="*/ 4588935 w 6587067"/>
                <a:gd name="T67" fmla="*/ 186266 h 5926666"/>
                <a:gd name="T68" fmla="*/ 4301067 w 6587067"/>
                <a:gd name="T69" fmla="*/ 287866 h 5926666"/>
                <a:gd name="T70" fmla="*/ 3928536 w 6587067"/>
                <a:gd name="T71" fmla="*/ 287866 h 5926666"/>
                <a:gd name="T72" fmla="*/ 3640668 w 6587067"/>
                <a:gd name="T73" fmla="*/ 237066 h 5926666"/>
                <a:gd name="T74" fmla="*/ 3166535 w 6587067"/>
                <a:gd name="T75" fmla="*/ 186266 h 5926666"/>
                <a:gd name="T76" fmla="*/ 2658535 w 6587067"/>
                <a:gd name="T77" fmla="*/ 152400 h 5926666"/>
                <a:gd name="T78" fmla="*/ 2133601 w 6587067"/>
                <a:gd name="T79" fmla="*/ 169333 h 5926666"/>
                <a:gd name="T80" fmla="*/ 1896535 w 6587067"/>
                <a:gd name="T81" fmla="*/ 220133 h 5926666"/>
                <a:gd name="T82" fmla="*/ 1608668 w 6587067"/>
                <a:gd name="T83" fmla="*/ 254000 h 5926666"/>
                <a:gd name="T84" fmla="*/ 1320801 w 6587067"/>
                <a:gd name="T85" fmla="*/ 338666 h 5926666"/>
                <a:gd name="T86" fmla="*/ 880534 w 6587067"/>
                <a:gd name="T87" fmla="*/ 338666 h 5926666"/>
                <a:gd name="T88" fmla="*/ 491067 w 6587067"/>
                <a:gd name="T89" fmla="*/ 270933 h 5926666"/>
                <a:gd name="T90" fmla="*/ 321734 w 6587067"/>
                <a:gd name="T91" fmla="*/ 220133 h 5926666"/>
                <a:gd name="T92" fmla="*/ 50800 w 6587067"/>
                <a:gd name="T93" fmla="*/ 84666 h 592666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587067"/>
                <a:gd name="T142" fmla="*/ 0 h 5926666"/>
                <a:gd name="T143" fmla="*/ 6587067 w 6587067"/>
                <a:gd name="T144" fmla="*/ 5926666 h 592666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587067" h="5926666">
                  <a:moveTo>
                    <a:pt x="50800" y="84666"/>
                  </a:moveTo>
                  <a:lnTo>
                    <a:pt x="6536267" y="0"/>
                  </a:lnTo>
                  <a:lnTo>
                    <a:pt x="6587067" y="5842000"/>
                  </a:lnTo>
                  <a:lnTo>
                    <a:pt x="33867" y="5926666"/>
                  </a:lnTo>
                  <a:lnTo>
                    <a:pt x="118534" y="5808133"/>
                  </a:lnTo>
                  <a:lnTo>
                    <a:pt x="304800" y="5774266"/>
                  </a:lnTo>
                  <a:lnTo>
                    <a:pt x="423334" y="5723466"/>
                  </a:lnTo>
                  <a:lnTo>
                    <a:pt x="491067" y="5706533"/>
                  </a:lnTo>
                  <a:lnTo>
                    <a:pt x="626534" y="5672666"/>
                  </a:lnTo>
                  <a:lnTo>
                    <a:pt x="745067" y="5672666"/>
                  </a:lnTo>
                  <a:lnTo>
                    <a:pt x="812800" y="5655733"/>
                  </a:lnTo>
                  <a:lnTo>
                    <a:pt x="880534" y="5655733"/>
                  </a:lnTo>
                  <a:lnTo>
                    <a:pt x="999067" y="5655733"/>
                  </a:lnTo>
                  <a:lnTo>
                    <a:pt x="1151467" y="5655733"/>
                  </a:lnTo>
                  <a:lnTo>
                    <a:pt x="1270000" y="5655733"/>
                  </a:lnTo>
                  <a:lnTo>
                    <a:pt x="1371600" y="5672666"/>
                  </a:lnTo>
                  <a:lnTo>
                    <a:pt x="1557867" y="5723466"/>
                  </a:lnTo>
                  <a:lnTo>
                    <a:pt x="1659467" y="5723466"/>
                  </a:lnTo>
                  <a:lnTo>
                    <a:pt x="1794934" y="5740400"/>
                  </a:lnTo>
                  <a:lnTo>
                    <a:pt x="1964267" y="5791200"/>
                  </a:lnTo>
                  <a:lnTo>
                    <a:pt x="2201334" y="5825066"/>
                  </a:lnTo>
                  <a:lnTo>
                    <a:pt x="2336800" y="5825066"/>
                  </a:lnTo>
                  <a:lnTo>
                    <a:pt x="2692400" y="5825066"/>
                  </a:lnTo>
                  <a:lnTo>
                    <a:pt x="2895600" y="5774266"/>
                  </a:lnTo>
                  <a:lnTo>
                    <a:pt x="3081867" y="5774266"/>
                  </a:lnTo>
                  <a:lnTo>
                    <a:pt x="3217334" y="5723466"/>
                  </a:lnTo>
                  <a:lnTo>
                    <a:pt x="3437467" y="5723466"/>
                  </a:lnTo>
                  <a:lnTo>
                    <a:pt x="3674534" y="5689600"/>
                  </a:lnTo>
                  <a:lnTo>
                    <a:pt x="3810000" y="5655733"/>
                  </a:lnTo>
                  <a:lnTo>
                    <a:pt x="3877734" y="5638800"/>
                  </a:lnTo>
                  <a:lnTo>
                    <a:pt x="3962400" y="5638800"/>
                  </a:lnTo>
                  <a:lnTo>
                    <a:pt x="4064000" y="5621866"/>
                  </a:lnTo>
                  <a:lnTo>
                    <a:pt x="4148667" y="5621866"/>
                  </a:lnTo>
                  <a:lnTo>
                    <a:pt x="4334934" y="5621866"/>
                  </a:lnTo>
                  <a:lnTo>
                    <a:pt x="4521200" y="5672666"/>
                  </a:lnTo>
                  <a:lnTo>
                    <a:pt x="4724400" y="5689600"/>
                  </a:lnTo>
                  <a:lnTo>
                    <a:pt x="4809067" y="5706533"/>
                  </a:lnTo>
                  <a:lnTo>
                    <a:pt x="4944534" y="5757333"/>
                  </a:lnTo>
                  <a:lnTo>
                    <a:pt x="5130800" y="5774266"/>
                  </a:lnTo>
                  <a:lnTo>
                    <a:pt x="5249334" y="5723466"/>
                  </a:lnTo>
                  <a:lnTo>
                    <a:pt x="5435600" y="5706533"/>
                  </a:lnTo>
                  <a:lnTo>
                    <a:pt x="5537200" y="5638800"/>
                  </a:lnTo>
                  <a:lnTo>
                    <a:pt x="5706534" y="5571066"/>
                  </a:lnTo>
                  <a:lnTo>
                    <a:pt x="5892800" y="5384800"/>
                  </a:lnTo>
                  <a:lnTo>
                    <a:pt x="5909734" y="5283200"/>
                  </a:lnTo>
                  <a:lnTo>
                    <a:pt x="6011334" y="5080000"/>
                  </a:lnTo>
                  <a:lnTo>
                    <a:pt x="6045200" y="5012266"/>
                  </a:lnTo>
                  <a:lnTo>
                    <a:pt x="6062134" y="4927600"/>
                  </a:lnTo>
                  <a:lnTo>
                    <a:pt x="6112934" y="4758266"/>
                  </a:lnTo>
                  <a:lnTo>
                    <a:pt x="6112934" y="4622800"/>
                  </a:lnTo>
                  <a:lnTo>
                    <a:pt x="6079067" y="4487333"/>
                  </a:lnTo>
                  <a:lnTo>
                    <a:pt x="6079067" y="4402666"/>
                  </a:lnTo>
                  <a:lnTo>
                    <a:pt x="6062134" y="4351866"/>
                  </a:lnTo>
                  <a:lnTo>
                    <a:pt x="6045200" y="4267200"/>
                  </a:lnTo>
                  <a:lnTo>
                    <a:pt x="6045200" y="4199466"/>
                  </a:lnTo>
                  <a:lnTo>
                    <a:pt x="6028267" y="4097866"/>
                  </a:lnTo>
                  <a:lnTo>
                    <a:pt x="5994400" y="4030133"/>
                  </a:lnTo>
                  <a:lnTo>
                    <a:pt x="5994400" y="3962400"/>
                  </a:lnTo>
                  <a:lnTo>
                    <a:pt x="5977467" y="3962400"/>
                  </a:lnTo>
                  <a:lnTo>
                    <a:pt x="5960534" y="3826933"/>
                  </a:lnTo>
                  <a:lnTo>
                    <a:pt x="5960534" y="3725333"/>
                  </a:lnTo>
                  <a:lnTo>
                    <a:pt x="5994400" y="3674533"/>
                  </a:lnTo>
                  <a:lnTo>
                    <a:pt x="6028267" y="3572933"/>
                  </a:lnTo>
                  <a:lnTo>
                    <a:pt x="6045200" y="3437466"/>
                  </a:lnTo>
                  <a:lnTo>
                    <a:pt x="6062134" y="3251200"/>
                  </a:lnTo>
                  <a:lnTo>
                    <a:pt x="6062134" y="3048000"/>
                  </a:lnTo>
                  <a:lnTo>
                    <a:pt x="6062134" y="2912533"/>
                  </a:lnTo>
                  <a:lnTo>
                    <a:pt x="6062134" y="2810933"/>
                  </a:lnTo>
                  <a:lnTo>
                    <a:pt x="6079067" y="2692400"/>
                  </a:lnTo>
                  <a:lnTo>
                    <a:pt x="6028267" y="2556933"/>
                  </a:lnTo>
                  <a:lnTo>
                    <a:pt x="6011334" y="2421466"/>
                  </a:lnTo>
                  <a:lnTo>
                    <a:pt x="6011334" y="2319866"/>
                  </a:lnTo>
                  <a:lnTo>
                    <a:pt x="6011334" y="2235200"/>
                  </a:lnTo>
                  <a:lnTo>
                    <a:pt x="5994400" y="2150533"/>
                  </a:lnTo>
                  <a:lnTo>
                    <a:pt x="5960534" y="2065866"/>
                  </a:lnTo>
                  <a:lnTo>
                    <a:pt x="5926667" y="1862666"/>
                  </a:lnTo>
                  <a:lnTo>
                    <a:pt x="5926667" y="1761066"/>
                  </a:lnTo>
                  <a:lnTo>
                    <a:pt x="5960534" y="1693333"/>
                  </a:lnTo>
                  <a:lnTo>
                    <a:pt x="5960534" y="1490133"/>
                  </a:lnTo>
                  <a:lnTo>
                    <a:pt x="6011334" y="1422400"/>
                  </a:lnTo>
                  <a:lnTo>
                    <a:pt x="6028267" y="1286933"/>
                  </a:lnTo>
                  <a:lnTo>
                    <a:pt x="6028267" y="1151466"/>
                  </a:lnTo>
                  <a:lnTo>
                    <a:pt x="6011334" y="1032933"/>
                  </a:lnTo>
                  <a:lnTo>
                    <a:pt x="5943600" y="914400"/>
                  </a:lnTo>
                  <a:lnTo>
                    <a:pt x="5943600" y="795866"/>
                  </a:lnTo>
                  <a:lnTo>
                    <a:pt x="5892800" y="728133"/>
                  </a:lnTo>
                  <a:lnTo>
                    <a:pt x="5825067" y="660400"/>
                  </a:lnTo>
                  <a:lnTo>
                    <a:pt x="5774267" y="558800"/>
                  </a:lnTo>
                  <a:lnTo>
                    <a:pt x="5757334" y="508000"/>
                  </a:lnTo>
                  <a:lnTo>
                    <a:pt x="5689600" y="423333"/>
                  </a:lnTo>
                  <a:lnTo>
                    <a:pt x="5638800" y="389466"/>
                  </a:lnTo>
                  <a:lnTo>
                    <a:pt x="5571067" y="338666"/>
                  </a:lnTo>
                  <a:lnTo>
                    <a:pt x="5503334" y="287866"/>
                  </a:lnTo>
                  <a:lnTo>
                    <a:pt x="5435600" y="237066"/>
                  </a:lnTo>
                  <a:lnTo>
                    <a:pt x="5350934" y="220133"/>
                  </a:lnTo>
                  <a:lnTo>
                    <a:pt x="5181600" y="186266"/>
                  </a:lnTo>
                  <a:lnTo>
                    <a:pt x="5164667" y="135466"/>
                  </a:lnTo>
                  <a:lnTo>
                    <a:pt x="4944534" y="135466"/>
                  </a:lnTo>
                  <a:lnTo>
                    <a:pt x="4859867" y="118533"/>
                  </a:lnTo>
                  <a:lnTo>
                    <a:pt x="4775200" y="135466"/>
                  </a:lnTo>
                  <a:lnTo>
                    <a:pt x="4741334" y="169333"/>
                  </a:lnTo>
                  <a:lnTo>
                    <a:pt x="4588934" y="186266"/>
                  </a:lnTo>
                  <a:lnTo>
                    <a:pt x="4487334" y="220133"/>
                  </a:lnTo>
                  <a:lnTo>
                    <a:pt x="4368800" y="254000"/>
                  </a:lnTo>
                  <a:lnTo>
                    <a:pt x="4301067" y="287866"/>
                  </a:lnTo>
                  <a:lnTo>
                    <a:pt x="4233334" y="287866"/>
                  </a:lnTo>
                  <a:lnTo>
                    <a:pt x="4165600" y="287866"/>
                  </a:lnTo>
                  <a:lnTo>
                    <a:pt x="3928534" y="287866"/>
                  </a:lnTo>
                  <a:lnTo>
                    <a:pt x="3793067" y="270933"/>
                  </a:lnTo>
                  <a:lnTo>
                    <a:pt x="3742267" y="237066"/>
                  </a:lnTo>
                  <a:lnTo>
                    <a:pt x="3640667" y="237066"/>
                  </a:lnTo>
                  <a:lnTo>
                    <a:pt x="3471334" y="237066"/>
                  </a:lnTo>
                  <a:lnTo>
                    <a:pt x="3352800" y="220133"/>
                  </a:lnTo>
                  <a:lnTo>
                    <a:pt x="3166534" y="186266"/>
                  </a:lnTo>
                  <a:lnTo>
                    <a:pt x="2929467" y="169333"/>
                  </a:lnTo>
                  <a:lnTo>
                    <a:pt x="2777067" y="152400"/>
                  </a:lnTo>
                  <a:lnTo>
                    <a:pt x="2658534" y="152400"/>
                  </a:lnTo>
                  <a:lnTo>
                    <a:pt x="2540000" y="152400"/>
                  </a:lnTo>
                  <a:lnTo>
                    <a:pt x="2336800" y="169333"/>
                  </a:lnTo>
                  <a:lnTo>
                    <a:pt x="2133600" y="169333"/>
                  </a:lnTo>
                  <a:lnTo>
                    <a:pt x="2048934" y="186266"/>
                  </a:lnTo>
                  <a:lnTo>
                    <a:pt x="1964267" y="220133"/>
                  </a:lnTo>
                  <a:lnTo>
                    <a:pt x="1896534" y="220133"/>
                  </a:lnTo>
                  <a:lnTo>
                    <a:pt x="1862667" y="220133"/>
                  </a:lnTo>
                  <a:lnTo>
                    <a:pt x="1811867" y="254000"/>
                  </a:lnTo>
                  <a:lnTo>
                    <a:pt x="1608667" y="254000"/>
                  </a:lnTo>
                  <a:lnTo>
                    <a:pt x="1524000" y="287866"/>
                  </a:lnTo>
                  <a:lnTo>
                    <a:pt x="1439334" y="304800"/>
                  </a:lnTo>
                  <a:lnTo>
                    <a:pt x="1320800" y="338666"/>
                  </a:lnTo>
                  <a:lnTo>
                    <a:pt x="1185334" y="338666"/>
                  </a:lnTo>
                  <a:lnTo>
                    <a:pt x="1016000" y="338666"/>
                  </a:lnTo>
                  <a:lnTo>
                    <a:pt x="880534" y="338666"/>
                  </a:lnTo>
                  <a:lnTo>
                    <a:pt x="778934" y="287866"/>
                  </a:lnTo>
                  <a:lnTo>
                    <a:pt x="592667" y="287866"/>
                  </a:lnTo>
                  <a:lnTo>
                    <a:pt x="491067" y="270933"/>
                  </a:lnTo>
                  <a:lnTo>
                    <a:pt x="457200" y="220133"/>
                  </a:lnTo>
                  <a:lnTo>
                    <a:pt x="389467" y="220133"/>
                  </a:lnTo>
                  <a:lnTo>
                    <a:pt x="321734" y="220133"/>
                  </a:lnTo>
                  <a:lnTo>
                    <a:pt x="135467" y="186266"/>
                  </a:lnTo>
                  <a:lnTo>
                    <a:pt x="0" y="169333"/>
                  </a:lnTo>
                  <a:lnTo>
                    <a:pt x="50800" y="8466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</p:grpSp>
      <p:pic>
        <p:nvPicPr>
          <p:cNvPr id="4404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70000" y="5200650"/>
            <a:ext cx="1357313" cy="949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6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611188" y="6473825"/>
            <a:ext cx="3051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5F945C"/>
            </a:prst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zh-TW" altLang="en-US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註：</a:t>
            </a:r>
            <a:r>
              <a:rPr kumimoji="0" lang="en-US" altLang="zh-TW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*</a:t>
            </a:r>
            <a:r>
              <a:rPr kumimoji="0" lang="zh-TW" altLang="en-US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係新唐科技推估</a:t>
            </a:r>
            <a:endParaRPr kumimoji="0" lang="en-US" altLang="zh-TW" sz="1200">
              <a:solidFill>
                <a:schemeClr val="tx2"/>
              </a:solidFill>
              <a:latin typeface="微軟正黑體"/>
              <a:ea typeface="微軟正黑體"/>
              <a:cs typeface="微軟正黑體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Sing-a-ma-jigs™ 4-Pack Set - Shop.Mattel.co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C659C"/>
              </a:clrFrom>
              <a:clrTo>
                <a:srgbClr val="9C659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2050" y="3875088"/>
            <a:ext cx="2651125" cy="2649537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</p:pic>
      <p:sp>
        <p:nvSpPr>
          <p:cNvPr id="45058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353425" cy="1144588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微控制器應用產品</a:t>
            </a:r>
            <a:r>
              <a:rPr lang="en-US" altLang="zh-TW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-(5) </a:t>
            </a:r>
            <a:endParaRPr lang="zh-TW" altLang="en-US" smtClean="0">
              <a:solidFill>
                <a:srgbClr val="E31803"/>
              </a:solidFill>
              <a:latin typeface="微軟正黑體"/>
              <a:ea typeface="微軟正黑體"/>
              <a:cs typeface="微軟正黑體"/>
            </a:endParaRPr>
          </a:p>
        </p:txBody>
      </p:sp>
      <p:sp>
        <p:nvSpPr>
          <p:cNvPr id="45059" name="Rectangle 6"/>
          <p:cNvSpPr>
            <a:spLocks noGrp="1" noChangeArrowheads="1"/>
          </p:cNvSpPr>
          <p:nvPr>
            <p:ph idx="1"/>
          </p:nvPr>
        </p:nvSpPr>
        <p:spPr>
          <a:xfrm>
            <a:off x="684213" y="1052513"/>
            <a:ext cx="8045450" cy="439261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zh-TW" altLang="en-US" smtClean="0">
                <a:latin typeface="Arial" charset="0"/>
                <a:ea typeface="微軟正黑體"/>
                <a:cs typeface="微軟正黑體"/>
              </a:rPr>
              <a:t>語音控制器及和弦控制器系列</a:t>
            </a:r>
            <a:endParaRPr lang="en-US" altLang="zh-TW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語音 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/ 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和弦玩具產品相關應用：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/>
            </a:r>
            <a:br>
              <a:rPr lang="en-US" altLang="zh-TW" sz="2000" b="0" smtClean="0">
                <a:latin typeface="Arial" charset="0"/>
                <a:ea typeface="微軟正黑體"/>
                <a:cs typeface="微軟正黑體"/>
              </a:rPr>
            </a:b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全球市佔率約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20~30%*</a:t>
            </a:r>
          </a:p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超過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20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年豐沛的玩具產品系統應用知識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 </a:t>
            </a:r>
            <a:endParaRPr lang="zh-TW" altLang="en-US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完整的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Product portfolios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，提供客戶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One-Stop Shopping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，為國內玩具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IC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之領導供應商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自有工廠生產，供貨效率高且品質穩定、優異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擁有與全球知名玩具領導廠商長久夥伴關係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None/>
            </a:pPr>
            <a:endParaRPr lang="en-US" altLang="zh-TW" sz="2200" smtClean="0">
              <a:latin typeface="Arial" charset="0"/>
              <a:ea typeface="微軟正黑體"/>
              <a:cs typeface="微軟正黑體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E2A249-E9FF-4D2C-BD9F-0470C0740CA2}" type="slidenum">
              <a:rPr lang="en-US" altLang="zh-TW" smtClean="0"/>
              <a:pPr>
                <a:defRPr/>
              </a:pPr>
              <a:t>11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08175" y="908050"/>
            <a:ext cx="5256213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063" name="Text Box 16"/>
          <p:cNvSpPr txBox="1">
            <a:spLocks noChangeArrowheads="1"/>
          </p:cNvSpPr>
          <p:nvPr/>
        </p:nvSpPr>
        <p:spPr bwMode="auto">
          <a:xfrm>
            <a:off x="611188" y="6473825"/>
            <a:ext cx="3051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5F945C"/>
            </a:prst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zh-TW" altLang="en-US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註：</a:t>
            </a:r>
            <a:r>
              <a:rPr kumimoji="0" lang="en-US" altLang="zh-TW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*</a:t>
            </a:r>
            <a:r>
              <a:rPr kumimoji="0" lang="zh-TW" altLang="en-US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係新唐科技推估</a:t>
            </a:r>
            <a:endParaRPr kumimoji="0" lang="en-US" altLang="zh-TW" sz="1200">
              <a:solidFill>
                <a:schemeClr val="tx2"/>
              </a:solidFill>
              <a:latin typeface="微軟正黑體"/>
              <a:ea typeface="微軟正黑體"/>
              <a:cs typeface="微軟正黑體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圓角矩形 13"/>
          <p:cNvSpPr/>
          <p:nvPr/>
        </p:nvSpPr>
        <p:spPr>
          <a:xfrm>
            <a:off x="683568" y="4769352"/>
            <a:ext cx="8066112" cy="1310890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pic>
        <p:nvPicPr>
          <p:cNvPr id="2" name="Picture 25" descr="G:\We\FileArchive\Velyn\Marcom\Marcom\Advertising\Advertisement\ChipCorder\Security\keypad_hand2_compressed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355976" y="4797152"/>
            <a:ext cx="1951747" cy="130158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</p:pic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9333DC-AA60-4414-9D67-25F46CA70E47}" type="slidenum">
              <a:rPr lang="en-US" altLang="zh-TW" smtClean="0"/>
              <a:pPr>
                <a:defRPr/>
              </a:pPr>
              <a:t>12</a:t>
            </a:fld>
            <a:endParaRPr lang="en-US" altLang="zh-TW" dirty="0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763588" y="1196975"/>
            <a:ext cx="8129587" cy="36004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ISD ChipCorder</a:t>
            </a:r>
            <a:r>
              <a:rPr lang="en-US" altLang="zh-TW" baseline="30000" smtClean="0">
                <a:latin typeface="Arial" charset="0"/>
                <a:ea typeface="微軟正黑體"/>
                <a:cs typeface="微軟正黑體"/>
              </a:rPr>
              <a:t>®</a:t>
            </a: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 </a:t>
            </a:r>
            <a:r>
              <a:rPr lang="zh-TW" altLang="en-US" smtClean="0">
                <a:latin typeface="Arial" charset="0"/>
                <a:ea typeface="微軟正黑體"/>
                <a:cs typeface="微軟正黑體"/>
              </a:rPr>
              <a:t>語音</a:t>
            </a: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/</a:t>
            </a:r>
            <a:r>
              <a:rPr lang="zh-TW" altLang="en-US" smtClean="0">
                <a:latin typeface="Arial" charset="0"/>
                <a:ea typeface="微軟正黑體"/>
                <a:cs typeface="微軟正黑體"/>
              </a:rPr>
              <a:t>音訊 系統整合</a:t>
            </a: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IC</a:t>
            </a: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全球單晶片錄放音市場市佔率：近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50%* </a:t>
            </a:r>
            <a:endParaRPr lang="zh-TW" altLang="en-US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為工業規格市場領導品牌與車規認證合格供應商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產品遍及歐美及亞洲新興市場，並與中國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Tier1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家電品牌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/>
            </a:r>
            <a:br>
              <a:rPr lang="en-US" altLang="zh-TW" sz="2000" b="0" smtClean="0">
                <a:latin typeface="Arial" charset="0"/>
                <a:ea typeface="微軟正黑體"/>
                <a:cs typeface="微軟正黑體"/>
              </a:rPr>
            </a:b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公司及高市佔率之國產車廠有良好的合作關係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將音訊技術植入本公司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M0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嵌入式平台，整合成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/>
            </a:r>
            <a:br>
              <a:rPr lang="en-US" altLang="zh-TW" sz="2000" b="0" smtClean="0">
                <a:latin typeface="Arial" charset="0"/>
                <a:ea typeface="微軟正黑體"/>
                <a:cs typeface="微軟正黑體"/>
              </a:rPr>
            </a:b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新一代音訊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SoC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產品，可提供客戶更優質的產品服務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SzPct val="75000"/>
            </a:pPr>
            <a:endParaRPr lang="zh-TW" altLang="en-US" sz="2000" smtClean="0">
              <a:latin typeface="Arial" charset="0"/>
              <a:ea typeface="微軟正黑體"/>
              <a:cs typeface="微軟正黑體"/>
            </a:endParaRPr>
          </a:p>
        </p:txBody>
      </p:sp>
      <p:pic>
        <p:nvPicPr>
          <p:cNvPr id="15366" name="Picture 28" descr="G:\We\FileArchive\Velyn\Archive\Marcom_old\Advertising\Advertisement\ChipCorder\Security\Door_Phone.jpg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6187033" y="4841360"/>
            <a:ext cx="689223" cy="96390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/>
        </p:spPr>
      </p:pic>
      <p:pic>
        <p:nvPicPr>
          <p:cNvPr id="15367" name="Picture 29" descr="G:\We\FileArchive\Velyn\Marcom\Marcom\Advertising\Advertisement\ChipCorder\I17xx\1700_YellowOverview\Novelties.jpg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3275856" y="4930780"/>
            <a:ext cx="1240031" cy="94649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/>
        </p:spPr>
      </p:pic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6">
            <a:extLst/>
          </a:blip>
          <a:srcRect/>
          <a:stretch>
            <a:fillRect/>
          </a:stretch>
        </p:blipFill>
        <p:spPr bwMode="auto">
          <a:xfrm>
            <a:off x="7734606" y="4876983"/>
            <a:ext cx="725826" cy="114363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/>
        </p:spPr>
      </p:pic>
      <p:pic>
        <p:nvPicPr>
          <p:cNvPr id="15369" name="Picture 16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6853697" y="4983716"/>
            <a:ext cx="814647" cy="96671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/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2195736" y="4869160"/>
            <a:ext cx="1157920" cy="1154967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/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971600" y="4941168"/>
            <a:ext cx="1441376" cy="1168683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/>
        </p:spPr>
      </p:pic>
      <p:sp>
        <p:nvSpPr>
          <p:cNvPr id="24588" name="Rectangle 5"/>
          <p:cNvSpPr>
            <a:spLocks noChangeArrowheads="1"/>
          </p:cNvSpPr>
          <p:nvPr/>
        </p:nvSpPr>
        <p:spPr bwMode="auto">
          <a:xfrm>
            <a:off x="561975" y="-1588"/>
            <a:ext cx="8318500" cy="1143001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zh-TW" altLang="en-US" sz="3600" b="1" dirty="0">
                <a:solidFill>
                  <a:srgbClr val="E31803"/>
                </a:solidFill>
                <a:latin typeface="微軟正黑體" pitchFamily="34" charset="-120"/>
                <a:ea typeface="微軟正黑體" pitchFamily="34" charset="-120"/>
                <a:cs typeface="+mj-cs"/>
              </a:rPr>
              <a:t>音訊應用產品</a:t>
            </a:r>
            <a:r>
              <a:rPr lang="en-US" altLang="zh-TW" sz="3600" b="1" dirty="0">
                <a:solidFill>
                  <a:srgbClr val="E31803"/>
                </a:solidFill>
                <a:latin typeface="微軟正黑體" pitchFamily="34" charset="-120"/>
                <a:ea typeface="微軟正黑體" pitchFamily="34" charset="-120"/>
                <a:cs typeface="+mj-cs"/>
              </a:rPr>
              <a:t>-(1)</a:t>
            </a:r>
          </a:p>
        </p:txBody>
      </p:sp>
      <p:sp>
        <p:nvSpPr>
          <p:cNvPr id="15" name="矩形 14"/>
          <p:cNvSpPr/>
          <p:nvPr/>
        </p:nvSpPr>
        <p:spPr>
          <a:xfrm>
            <a:off x="1979613" y="908050"/>
            <a:ext cx="5256212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6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611188" y="6473825"/>
            <a:ext cx="3051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5F945C"/>
            </a:prst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zh-TW" altLang="en-US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註：</a:t>
            </a:r>
            <a:r>
              <a:rPr kumimoji="0" lang="en-US" altLang="zh-TW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*</a:t>
            </a:r>
            <a:r>
              <a:rPr kumimoji="0" lang="zh-TW" altLang="en-US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係新唐科技推估</a:t>
            </a:r>
            <a:endParaRPr kumimoji="0" lang="en-US" altLang="zh-TW" sz="1200">
              <a:solidFill>
                <a:schemeClr val="tx2"/>
              </a:solidFill>
              <a:latin typeface="微軟正黑體"/>
              <a:ea typeface="微軟正黑體"/>
              <a:cs typeface="微軟正黑體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圓角矩形 13"/>
          <p:cNvSpPr/>
          <p:nvPr/>
        </p:nvSpPr>
        <p:spPr>
          <a:xfrm>
            <a:off x="683568" y="4725144"/>
            <a:ext cx="8066112" cy="138167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pic>
        <p:nvPicPr>
          <p:cNvPr id="48132" name="Picture 8" descr="http://techpatio.com/wp-content/uploads/2011/01/samsung_led_tv.jpeg"/>
          <p:cNvPicPr>
            <a:picLocks noChangeAspect="1" noChangeArrowheads="1"/>
          </p:cNvPicPr>
          <p:nvPr/>
        </p:nvPicPr>
        <p:blipFill>
          <a:blip r:embed="rId3"/>
          <a:srcRect l="12573"/>
          <a:stretch>
            <a:fillRect/>
          </a:stretch>
        </p:blipFill>
        <p:spPr bwMode="auto">
          <a:xfrm>
            <a:off x="3663950" y="5018088"/>
            <a:ext cx="15557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DA884-8EBA-4CD3-8950-F03B8AFB96EE}" type="slidenum">
              <a:rPr lang="en-US" altLang="zh-TW" smtClean="0"/>
              <a:pPr>
                <a:defRPr/>
              </a:pPr>
              <a:t>13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412875"/>
            <a:ext cx="8105775" cy="27511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MaxxAudio</a:t>
            </a:r>
            <a:r>
              <a:rPr lang="zh-TW" altLang="en-US" smtClean="0">
                <a:latin typeface="Arial" charset="0"/>
                <a:ea typeface="微軟正黑體"/>
                <a:cs typeface="微軟正黑體"/>
              </a:rPr>
              <a:t>音質優化處理晶片</a:t>
            </a: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/>
            </a:r>
            <a:br>
              <a:rPr lang="en-US" altLang="zh-TW" smtClean="0">
                <a:latin typeface="Arial" charset="0"/>
                <a:ea typeface="微軟正黑體"/>
                <a:cs typeface="微軟正黑體"/>
              </a:rPr>
            </a:br>
            <a:endParaRPr lang="en-US" altLang="zh-TW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zh-TW" sz="2000" b="0" smtClean="0">
                <a:latin typeface="Arial" charset="0"/>
                <a:ea typeface="微軟正黑體"/>
                <a:cs typeface="微軟正黑體"/>
              </a:rPr>
              <a:t>與榮獲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2011</a:t>
            </a:r>
            <a:r>
              <a:rPr lang="zh-TW" altLang="zh-TW" sz="2000" b="0" smtClean="0">
                <a:latin typeface="Arial" charset="0"/>
                <a:ea typeface="微軟正黑體"/>
                <a:cs typeface="微軟正黑體"/>
              </a:rPr>
              <a:t>年美國葛萊美技術獎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(Technical GRAMMY Award</a:t>
            </a:r>
            <a:r>
              <a:rPr lang="en-US" altLang="zh-TW" sz="2000" b="0" baseline="30000" smtClean="0">
                <a:latin typeface="Arial" charset="0"/>
                <a:ea typeface="微軟正黑體"/>
                <a:cs typeface="微軟正黑體"/>
              </a:rPr>
              <a:t> ®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)</a:t>
            </a:r>
            <a:r>
              <a:rPr lang="zh-TW" altLang="zh-TW" sz="2000" b="0" smtClean="0">
                <a:latin typeface="Arial" charset="0"/>
                <a:ea typeface="微軟正黑體"/>
                <a:cs typeface="微軟正黑體"/>
              </a:rPr>
              <a:t>、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/>
            </a:r>
            <a:br>
              <a:rPr lang="en-US" altLang="zh-TW" sz="2000" b="0" smtClean="0">
                <a:latin typeface="Arial" charset="0"/>
                <a:ea typeface="微軟正黑體"/>
                <a:cs typeface="微軟正黑體"/>
              </a:rPr>
            </a:br>
            <a:r>
              <a:rPr lang="zh-TW" altLang="zh-TW" sz="2000" b="0" smtClean="0">
                <a:latin typeface="Arial" charset="0"/>
                <a:ea typeface="微軟正黑體"/>
                <a:cs typeface="微軟正黑體"/>
              </a:rPr>
              <a:t>全球知名專業音訊數位信號處理技術開發商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Waves</a:t>
            </a:r>
            <a:r>
              <a:rPr lang="en-US" altLang="zh-TW" sz="2000" b="0" baseline="30000" smtClean="0">
                <a:latin typeface="Arial" charset="0"/>
                <a:ea typeface="微軟正黑體"/>
                <a:cs typeface="微軟正黑體"/>
              </a:rPr>
              <a:t>®</a:t>
            </a:r>
            <a:r>
              <a:rPr lang="zh-TW" altLang="zh-TW" sz="2000" b="0" smtClean="0">
                <a:latin typeface="Arial" charset="0"/>
                <a:ea typeface="微軟正黑體"/>
                <a:cs typeface="微軟正黑體"/>
              </a:rPr>
              <a:t>公司所合作之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/>
            </a:r>
            <a:br>
              <a:rPr lang="en-US" altLang="zh-TW" sz="2000" b="0" smtClean="0">
                <a:latin typeface="Arial" charset="0"/>
                <a:ea typeface="微軟正黑體"/>
                <a:cs typeface="微軟正黑體"/>
              </a:rPr>
            </a:br>
            <a:r>
              <a:rPr lang="zh-TW" altLang="zh-TW" sz="2000" b="0" smtClean="0">
                <a:latin typeface="Arial" charset="0"/>
                <a:ea typeface="微軟正黑體"/>
                <a:cs typeface="微軟正黑體"/>
              </a:rPr>
              <a:t>音質優化處理晶片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zh-TW" sz="2000" b="0" smtClean="0">
                <a:latin typeface="Arial" charset="0"/>
                <a:ea typeface="微軟正黑體"/>
                <a:cs typeface="微軟正黑體"/>
              </a:rPr>
              <a:t>能突破微型喇叭之先天限制，產生高品質揚聲器之音響效果</a:t>
            </a:r>
            <a:endParaRPr lang="en-US" altLang="zh-TW" sz="200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zh-TW" sz="2000" b="0" smtClean="0">
                <a:latin typeface="Arial" charset="0"/>
                <a:ea typeface="微軟正黑體"/>
                <a:cs typeface="微軟正黑體"/>
              </a:rPr>
              <a:t>可應用於電視、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Sound Bar 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等</a:t>
            </a:r>
            <a:r>
              <a:rPr lang="zh-TW" altLang="zh-TW" sz="2000" b="0" smtClean="0">
                <a:latin typeface="Arial" charset="0"/>
                <a:ea typeface="微軟正黑體"/>
                <a:cs typeface="微軟正黑體"/>
              </a:rPr>
              <a:t>多媒體等相關產品</a:t>
            </a:r>
            <a:endParaRPr lang="zh-TW" altLang="en-US" smtClean="0">
              <a:latin typeface="Arial" charset="0"/>
              <a:ea typeface="微軟正黑體"/>
              <a:cs typeface="微軟正黑體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50825" y="-14288"/>
            <a:ext cx="8318500" cy="1143001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zh-TW" altLang="en-US" sz="3600" b="1" dirty="0">
                <a:solidFill>
                  <a:srgbClr val="E31803"/>
                </a:solidFill>
                <a:latin typeface="微軟正黑體" pitchFamily="34" charset="-120"/>
                <a:ea typeface="微軟正黑體" pitchFamily="34" charset="-120"/>
                <a:cs typeface="+mj-cs"/>
              </a:rPr>
              <a:t>音訊應用產品</a:t>
            </a:r>
            <a:r>
              <a:rPr lang="en-US" altLang="zh-TW" sz="3600" b="1" dirty="0">
                <a:solidFill>
                  <a:srgbClr val="E31803"/>
                </a:solidFill>
                <a:latin typeface="微軟正黑體" pitchFamily="34" charset="-120"/>
                <a:ea typeface="微軟正黑體" pitchFamily="34" charset="-120"/>
                <a:cs typeface="+mj-cs"/>
              </a:rPr>
              <a:t>-(2)</a:t>
            </a:r>
          </a:p>
        </p:txBody>
      </p:sp>
      <p:pic>
        <p:nvPicPr>
          <p:cNvPr id="481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5225" y="4986338"/>
            <a:ext cx="36290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137" name="Group 22"/>
          <p:cNvGrpSpPr>
            <a:grpSpLocks noChangeAspect="1"/>
          </p:cNvGrpSpPr>
          <p:nvPr/>
        </p:nvGrpSpPr>
        <p:grpSpPr bwMode="auto">
          <a:xfrm>
            <a:off x="847725" y="5092700"/>
            <a:ext cx="2644775" cy="676275"/>
            <a:chOff x="3297015" y="2436253"/>
            <a:chExt cx="3664842" cy="863323"/>
          </a:xfrm>
        </p:grpSpPr>
        <p:grpSp>
          <p:nvGrpSpPr>
            <p:cNvPr id="48140" name="Group 30"/>
            <p:cNvGrpSpPr>
              <a:grpSpLocks/>
            </p:cNvGrpSpPr>
            <p:nvPr/>
          </p:nvGrpSpPr>
          <p:grpSpPr bwMode="auto">
            <a:xfrm>
              <a:off x="3297015" y="2712026"/>
              <a:ext cx="2665054" cy="386487"/>
              <a:chOff x="3072898" y="2783743"/>
              <a:chExt cx="2665054" cy="386487"/>
            </a:xfrm>
          </p:grpSpPr>
          <p:pic>
            <p:nvPicPr>
              <p:cNvPr id="2" name="Picture 2"/>
              <p:cNvPicPr>
                <a:picLocks noChangeAspect="1" noChangeArrowheads="1"/>
              </p:cNvPicPr>
              <p:nvPr/>
            </p:nvPicPr>
            <p:blipFill>
              <a:blip r:embed="rId5">
                <a:extLst/>
              </a:blip>
              <a:srcRect/>
              <a:stretch>
                <a:fillRect/>
              </a:stretch>
            </p:blipFill>
            <p:spPr bwMode="auto">
              <a:xfrm>
                <a:off x="3072898" y="2783919"/>
                <a:ext cx="2405511" cy="386311"/>
              </a:xfrm>
              <a:prstGeom prst="rect">
                <a:avLst/>
              </a:prstGeom>
              <a:noFill/>
              <a:ln>
                <a:noFill/>
              </a:ln>
              <a:effectLst>
                <a:softEdge rad="31750"/>
              </a:effectLst>
              <a:extLst/>
            </p:spPr>
          </p:pic>
          <p:sp>
            <p:nvSpPr>
              <p:cNvPr id="48143" name="TextBox 22"/>
              <p:cNvSpPr txBox="1">
                <a:spLocks noChangeArrowheads="1"/>
              </p:cNvSpPr>
              <p:nvPr/>
            </p:nvSpPr>
            <p:spPr bwMode="auto">
              <a:xfrm>
                <a:off x="5404205" y="2783743"/>
                <a:ext cx="333747" cy="338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0" lang="en-US" altLang="zh-TW" sz="1600">
                    <a:ea typeface="MS PGothic" pitchFamily="34" charset="-128"/>
                  </a:rPr>
                  <a:t>&amp;</a:t>
                </a:r>
                <a:endParaRPr kumimoji="0" lang="en-US" altLang="zh-TW">
                  <a:ea typeface="MS PGothic" pitchFamily="34" charset="-128"/>
                </a:endParaRPr>
              </a:p>
            </p:txBody>
          </p:sp>
        </p:grpSp>
        <p:pic>
          <p:nvPicPr>
            <p:cNvPr id="48141" name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127310" y="2436253"/>
              <a:ext cx="834547" cy="863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矩形 15"/>
          <p:cNvSpPr/>
          <p:nvPr/>
        </p:nvSpPr>
        <p:spPr>
          <a:xfrm>
            <a:off x="1908175" y="908050"/>
            <a:ext cx="5256213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5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>
          <a:xfrm>
            <a:off x="683568" y="4869160"/>
            <a:ext cx="8066112" cy="139407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DCEF64-FC27-4AE6-8136-E5D905BE5038}" type="slidenum">
              <a:rPr lang="en-US" altLang="zh-TW" smtClean="0"/>
              <a:pPr>
                <a:defRPr/>
              </a:pPr>
              <a:t>14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sp>
        <p:nvSpPr>
          <p:cNvPr id="50181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755650" y="1341438"/>
            <a:ext cx="8102600" cy="31670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TW" i="1" smtClean="0">
                <a:latin typeface="Impact" pitchFamily="34" charset="0"/>
                <a:cs typeface="Arial" charset="0"/>
              </a:rPr>
              <a:t>emPowerAudio</a:t>
            </a:r>
            <a:r>
              <a:rPr lang="en-US" altLang="zh-TW" smtClean="0">
                <a:cs typeface="Arial" charset="0"/>
              </a:rPr>
              <a:t> ®</a:t>
            </a:r>
            <a:r>
              <a:rPr lang="zh-TW" altLang="en-US" smtClean="0">
                <a:latin typeface="微軟正黑體"/>
                <a:ea typeface="微軟正黑體"/>
                <a:cs typeface="微軟正黑體"/>
              </a:rPr>
              <a:t>超低功耗音訊產品</a:t>
            </a:r>
            <a:endParaRPr lang="en-US" altLang="zh-TW" smtClean="0">
              <a:latin typeface="微軟正黑體"/>
              <a:ea typeface="微軟正黑體"/>
              <a:cs typeface="微軟正黑體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TW" smtClean="0">
                <a:latin typeface="Verdana" pitchFamily="34" charset="0"/>
                <a:cs typeface="Times New Roman" pitchFamily="18" charset="0"/>
              </a:rPr>
              <a:t>ADCs, DACs, CODECs, Amplifiers</a:t>
            </a:r>
            <a:br>
              <a:rPr lang="en-US" altLang="zh-TW" smtClean="0">
                <a:latin typeface="Verdana" pitchFamily="34" charset="0"/>
                <a:cs typeface="Times New Roman" pitchFamily="18" charset="0"/>
              </a:rPr>
            </a:br>
            <a:endParaRPr lang="en-US" altLang="zh-TW" smtClean="0">
              <a:latin typeface="Verdana" pitchFamily="34" charset="0"/>
              <a:cs typeface="Arial" charset="0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微軟正黑體"/>
                <a:ea typeface="微軟正黑體"/>
                <a:cs typeface="微軟正黑體"/>
              </a:rPr>
              <a:t>提供高集成度、性價比極優之音訊產品，是客戶前進多媒體產品市場不可或缺的夥伴。</a:t>
            </a:r>
            <a:endParaRPr lang="en-US" altLang="zh-TW" sz="2000" b="0" smtClean="0">
              <a:latin typeface="微軟正黑體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微軟正黑體"/>
                <a:ea typeface="微軟正黑體"/>
                <a:cs typeface="微軟正黑體"/>
              </a:rPr>
              <a:t>以高整合之</a:t>
            </a:r>
            <a:r>
              <a:rPr lang="en-US" altLang="zh-TW" sz="2000" b="0" smtClean="0">
                <a:latin typeface="微軟正黑體"/>
                <a:ea typeface="微軟正黑體"/>
                <a:cs typeface="微軟正黑體"/>
              </a:rPr>
              <a:t>Audio</a:t>
            </a:r>
            <a:r>
              <a:rPr lang="zh-TW" altLang="en-US" sz="2000" b="0" smtClean="0">
                <a:latin typeface="微軟正黑體"/>
                <a:ea typeface="微軟正黑體"/>
                <a:cs typeface="微軟正黑體"/>
              </a:rPr>
              <a:t>技術取代傳統分離式元件的音訊控制器，以符合多媒體產品輕薄短小、零件精簡之趨勢潮流</a:t>
            </a:r>
            <a:endParaRPr lang="en-US" altLang="zh-TW" sz="2000" b="0" smtClean="0">
              <a:latin typeface="微軟正黑體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微軟正黑體"/>
                <a:ea typeface="微軟正黑體"/>
                <a:cs typeface="微軟正黑體"/>
              </a:rPr>
              <a:t>為歐美、亞太地區世界級品牌公司之音訊</a:t>
            </a:r>
            <a:r>
              <a:rPr lang="en-US" altLang="zh-TW" sz="2000" b="0" smtClean="0">
                <a:latin typeface="微軟正黑體"/>
                <a:ea typeface="微軟正黑體"/>
                <a:cs typeface="微軟正黑體"/>
              </a:rPr>
              <a:t>IC</a:t>
            </a:r>
            <a:r>
              <a:rPr lang="zh-TW" altLang="en-US" sz="2000" b="0" smtClean="0">
                <a:latin typeface="微軟正黑體"/>
                <a:ea typeface="微軟正黑體"/>
                <a:cs typeface="微軟正黑體"/>
              </a:rPr>
              <a:t>供應商</a:t>
            </a:r>
            <a:endParaRPr lang="en-US" altLang="zh-TW" sz="2000" b="0" smtClean="0">
              <a:latin typeface="微軟正黑體"/>
              <a:ea typeface="微軟正黑體"/>
              <a:cs typeface="微軟正黑體"/>
            </a:endParaRPr>
          </a:p>
          <a:p>
            <a:pPr eaLnBrk="1" hangingPunct="1">
              <a:buFont typeface="Arial" charset="0"/>
              <a:buNone/>
            </a:pPr>
            <a:endParaRPr lang="en-US" altLang="zh-TW" sz="2000" smtClean="0">
              <a:latin typeface="Verdana" pitchFamily="34" charset="0"/>
              <a:cs typeface="Arial" charset="0"/>
            </a:endParaRPr>
          </a:p>
        </p:txBody>
      </p:sp>
      <p:pic>
        <p:nvPicPr>
          <p:cNvPr id="16388" name="Picture 34" descr="DV610_1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06775" y="4929188"/>
            <a:ext cx="1452563" cy="14525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16389" name="Picture 5" descr="C:\Users\rshinkre\Pictures\audiodevices\OnkyoTX-NR5008(B)_MDC_FR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166395" y="5292303"/>
            <a:ext cx="1493837" cy="725487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/>
        </p:spPr>
      </p:pic>
      <p:pic>
        <p:nvPicPr>
          <p:cNvPr id="16390" name="Picture 18" descr="xboxkinect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58013" y="4929188"/>
            <a:ext cx="1285875" cy="13065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50185" name="Picture 23" descr="LogitechPureFiDock.png"/>
          <p:cNvPicPr>
            <a:picLocks noChangeAspect="1"/>
          </p:cNvPicPr>
          <p:nvPr/>
        </p:nvPicPr>
        <p:blipFill>
          <a:blip r:embed="rId5"/>
          <a:srcRect t="44963"/>
          <a:stretch>
            <a:fillRect/>
          </a:stretch>
        </p:blipFill>
        <p:spPr bwMode="auto">
          <a:xfrm>
            <a:off x="1042988" y="5091113"/>
            <a:ext cx="2214562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Rectangle 5"/>
          <p:cNvSpPr>
            <a:spLocks noChangeArrowheads="1"/>
          </p:cNvSpPr>
          <p:nvPr/>
        </p:nvSpPr>
        <p:spPr bwMode="auto">
          <a:xfrm>
            <a:off x="539750" y="-100013"/>
            <a:ext cx="8318500" cy="1331913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zh-TW" altLang="en-US" sz="3600" b="1" dirty="0">
                <a:solidFill>
                  <a:srgbClr val="E31803"/>
                </a:solidFill>
                <a:latin typeface="微軟正黑體" pitchFamily="34" charset="-120"/>
                <a:ea typeface="微軟正黑體" pitchFamily="34" charset="-120"/>
              </a:rPr>
              <a:t>音訊應用產品</a:t>
            </a:r>
            <a:r>
              <a:rPr lang="en-US" altLang="zh-TW" sz="3600" b="1" dirty="0">
                <a:solidFill>
                  <a:srgbClr val="E31803"/>
                </a:solidFill>
                <a:latin typeface="微軟正黑體" pitchFamily="34" charset="-120"/>
                <a:ea typeface="微軟正黑體" pitchFamily="34" charset="-120"/>
                <a:cs typeface="+mj-cs"/>
              </a:rPr>
              <a:t>-(3)</a:t>
            </a:r>
          </a:p>
        </p:txBody>
      </p:sp>
      <p:sp>
        <p:nvSpPr>
          <p:cNvPr id="11" name="矩形 10"/>
          <p:cNvSpPr/>
          <p:nvPr/>
        </p:nvSpPr>
        <p:spPr>
          <a:xfrm>
            <a:off x="1908175" y="908050"/>
            <a:ext cx="5256213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2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44450"/>
            <a:ext cx="8653463" cy="1079500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雲端運算產品</a:t>
            </a:r>
            <a:r>
              <a:rPr lang="en-US" altLang="zh-TW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-(1) </a:t>
            </a:r>
            <a:endParaRPr lang="zh-TW" altLang="en-US" smtClean="0">
              <a:solidFill>
                <a:srgbClr val="E31803"/>
              </a:solidFill>
              <a:latin typeface="微軟正黑體"/>
              <a:ea typeface="微軟正黑體"/>
              <a:cs typeface="微軟正黑體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612775" y="1052513"/>
            <a:ext cx="8351838" cy="381635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zh-TW" altLang="en-US" dirty="0" smtClean="0">
                <a:latin typeface="Arial" charset="0"/>
                <a:ea typeface="微軟正黑體"/>
                <a:cs typeface="微軟正黑體"/>
              </a:rPr>
              <a:t>輸出</a:t>
            </a:r>
            <a:r>
              <a:rPr lang="en-US" altLang="zh-TW" dirty="0" smtClean="0">
                <a:latin typeface="Arial" charset="0"/>
                <a:ea typeface="微軟正黑體"/>
                <a:cs typeface="微軟正黑體"/>
              </a:rPr>
              <a:t>/</a:t>
            </a:r>
            <a:r>
              <a:rPr lang="zh-TW" altLang="en-US" dirty="0" smtClean="0">
                <a:latin typeface="Arial" charset="0"/>
                <a:ea typeface="微軟正黑體"/>
                <a:cs typeface="微軟正黑體"/>
              </a:rPr>
              <a:t>輸入控制</a:t>
            </a:r>
            <a:r>
              <a:rPr lang="en-US" altLang="zh-TW" dirty="0" smtClean="0">
                <a:latin typeface="Arial" charset="0"/>
                <a:ea typeface="微軟正黑體"/>
                <a:cs typeface="微軟正黑體"/>
              </a:rPr>
              <a:t>IC (Super I/O )</a:t>
            </a: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  <a:defRPr/>
            </a:pP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全球市佔率近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>40</a:t>
            </a:r>
            <a:r>
              <a:rPr lang="en-US" altLang="zh-TW" sz="2000" b="0" dirty="0" smtClean="0">
                <a:latin typeface="Arial" charset="0"/>
                <a:ea typeface="微軟正黑體"/>
                <a:cs typeface="微軟正黑體"/>
              </a:rPr>
              <a:t>%*</a:t>
            </a:r>
            <a:r>
              <a:rPr lang="zh-TW" altLang="en-US" sz="2000" b="0" dirty="0" smtClean="0">
                <a:latin typeface="Arial" charset="0"/>
                <a:ea typeface="微軟正黑體"/>
                <a:cs typeface="微軟正黑體"/>
              </a:rPr>
              <a:t>，</a:t>
            </a:r>
            <a:r>
              <a:rPr lang="en-US" altLang="en-US" sz="2000" b="0" dirty="0">
                <a:latin typeface="Arial" charset="0"/>
                <a:ea typeface="微軟正黑體"/>
                <a:cs typeface="微軟正黑體"/>
              </a:rPr>
              <a:t>為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全球前二大供應</a:t>
            </a:r>
            <a:r>
              <a:rPr lang="en-US" altLang="en-US" sz="2000" b="0" dirty="0">
                <a:latin typeface="Arial" charset="0"/>
                <a:ea typeface="微軟正黑體"/>
                <a:cs typeface="微軟正黑體"/>
              </a:rPr>
              <a:t>商</a:t>
            </a: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  <a:defRPr/>
            </a:pP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超過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>20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年完備之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>Intel / AMD 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相關系統平台應用技術</a:t>
            </a:r>
            <a:endParaRPr lang="en-US" altLang="zh-TW" sz="2000" b="0" dirty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  <a:defRPr/>
            </a:pP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可配合客戶需求，提供多元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>PC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週邊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>IC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產品</a:t>
            </a:r>
            <a:endParaRPr lang="en-US" altLang="zh-TW" sz="2000" b="0" dirty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  <a:defRPr/>
            </a:pP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具備與世界級電腦製造商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>(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含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>OEM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品牌公司及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>ODM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廠商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>)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長久策略夥伴關係</a:t>
            </a:r>
            <a:endParaRPr lang="en-US" altLang="zh-TW" sz="2000" b="0" dirty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  <a:defRPr/>
            </a:pP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積極致力於將既有技術應用於非傳統桌上型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>PC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領域的產品開發，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/>
            </a:r>
            <a:br>
              <a:rPr lang="en-US" altLang="zh-TW" sz="2000" b="0" dirty="0">
                <a:latin typeface="Arial" charset="0"/>
                <a:ea typeface="微軟正黑體"/>
                <a:cs typeface="微軟正黑體"/>
              </a:rPr>
            </a:br>
            <a:r>
              <a:rPr lang="zh-TW" altLang="en-US" sz="2000" b="0" dirty="0" smtClean="0">
                <a:latin typeface="Arial" charset="0"/>
                <a:ea typeface="微軟正黑體"/>
                <a:cs typeface="微軟正黑體"/>
              </a:rPr>
              <a:t>產品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已導入雲端伺服器及</a:t>
            </a:r>
            <a:r>
              <a:rPr lang="en-US" altLang="zh-TW" sz="2000" b="0" dirty="0">
                <a:latin typeface="Arial" charset="0"/>
                <a:ea typeface="微軟正黑體"/>
                <a:cs typeface="微軟正黑體"/>
              </a:rPr>
              <a:t>Data Center</a:t>
            </a:r>
            <a:r>
              <a:rPr lang="zh-TW" altLang="en-US" sz="2000" b="0" dirty="0">
                <a:latin typeface="Arial" charset="0"/>
                <a:ea typeface="微軟正黑體"/>
                <a:cs typeface="微軟正黑體"/>
              </a:rPr>
              <a:t>應用</a:t>
            </a:r>
            <a:endParaRPr lang="en-US" altLang="zh-TW" sz="2000" b="0" dirty="0">
              <a:latin typeface="Arial" charset="0"/>
              <a:ea typeface="微軟正黑體"/>
              <a:cs typeface="微軟正黑體"/>
            </a:endParaRPr>
          </a:p>
          <a:p>
            <a:pPr marL="0" indent="0" eaLnBrk="1" hangingPunct="1">
              <a:lnSpc>
                <a:spcPct val="150000"/>
              </a:lnSpc>
              <a:defRPr/>
            </a:pPr>
            <a:endParaRPr lang="en-US" altLang="zh-TW" sz="2000" b="0" dirty="0" smtClean="0">
              <a:latin typeface="Arial" charset="0"/>
              <a:ea typeface="微軟正黑體"/>
              <a:cs typeface="微軟正黑體"/>
            </a:endParaRP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endParaRPr lang="zh-TW" altLang="en-US" dirty="0" smtClean="0">
              <a:latin typeface="Arial" charset="0"/>
              <a:ea typeface="微軟正黑體"/>
              <a:cs typeface="微軟正黑體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539BE2-A446-470A-8BAB-B77385B236A2}" type="slidenum">
              <a:rPr lang="en-US" altLang="zh-TW" smtClean="0"/>
              <a:pPr>
                <a:defRPr/>
              </a:pPr>
              <a:t>15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pic>
        <p:nvPicPr>
          <p:cNvPr id="20485" name="Picture 3" descr="\\nuvoton.com\deptshare\AD00\AD10\公關\公司簡介\2012revised\As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3488" y="4989513"/>
            <a:ext cx="2290762" cy="1282700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</p:pic>
      <p:pic>
        <p:nvPicPr>
          <p:cNvPr id="20486" name="Picture 7" descr="http://t3.gstatic.com/images?q=tbn:ANd9GcRbVszddrnwMUaSYs5ZG-bWCefDrwwGvlYOAmZDHaPO-cq09Pmf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3998636" y="4952622"/>
            <a:ext cx="2290001" cy="135669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/>
        </p:spPr>
      </p:pic>
      <p:sp>
        <p:nvSpPr>
          <p:cNvPr id="9" name="矩形 8"/>
          <p:cNvSpPr/>
          <p:nvPr/>
        </p:nvSpPr>
        <p:spPr>
          <a:xfrm>
            <a:off x="1908175" y="908050"/>
            <a:ext cx="5256213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208" name="Text Box 16"/>
          <p:cNvSpPr txBox="1">
            <a:spLocks noChangeArrowheads="1"/>
          </p:cNvSpPr>
          <p:nvPr/>
        </p:nvSpPr>
        <p:spPr bwMode="auto">
          <a:xfrm>
            <a:off x="611188" y="6473825"/>
            <a:ext cx="3051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5F945C"/>
            </a:prst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zh-TW" altLang="en-US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註：</a:t>
            </a:r>
            <a:r>
              <a:rPr kumimoji="0" lang="en-US" altLang="zh-TW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*</a:t>
            </a:r>
            <a:r>
              <a:rPr kumimoji="0" lang="zh-TW" altLang="en-US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係新唐科技推估</a:t>
            </a:r>
            <a:endParaRPr kumimoji="0" lang="en-US" altLang="zh-TW" sz="1200">
              <a:solidFill>
                <a:schemeClr val="tx2"/>
              </a:solidFill>
              <a:latin typeface="微軟正黑體"/>
              <a:ea typeface="微軟正黑體"/>
              <a:cs typeface="微軟正黑體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26988"/>
            <a:ext cx="8677275" cy="1143001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雲端運算產品</a:t>
            </a:r>
            <a:r>
              <a:rPr lang="en-US" altLang="zh-TW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-(2)</a:t>
            </a:r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 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>
          <a:xfrm>
            <a:off x="714375" y="1125538"/>
            <a:ext cx="7745413" cy="374332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zh-TW" altLang="en-US" smtClean="0">
                <a:latin typeface="Arial" charset="0"/>
                <a:ea typeface="微軟正黑體"/>
                <a:cs typeface="微軟正黑體"/>
              </a:rPr>
              <a:t>嵌入式控制器</a:t>
            </a:r>
            <a:endParaRPr lang="en-US" altLang="zh-TW" sz="70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筆記本電腦相關應用：全球市佔率約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25%*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，</a:t>
            </a:r>
            <a:r>
              <a:rPr lang="en-US" altLang="en-US" sz="2000" b="0" smtClean="0">
                <a:latin typeface="Arial" charset="0"/>
                <a:ea typeface="微軟正黑體"/>
                <a:cs typeface="微軟正黑體"/>
              </a:rPr>
              <a:t>為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全球前二大供應</a:t>
            </a:r>
            <a:r>
              <a:rPr lang="en-US" altLang="en-US" sz="2000" b="0" smtClean="0">
                <a:latin typeface="Arial" charset="0"/>
                <a:ea typeface="微軟正黑體"/>
                <a:cs typeface="微軟正黑體"/>
              </a:rPr>
              <a:t>商</a:t>
            </a: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第一家提供橫跨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LPC (Intel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系統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) 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及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 I2C (ARM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系統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)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兩大主系統方案的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IC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公司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具備與世界級電腦製造商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(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含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OEM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品牌公司及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ODM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廠商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)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長久策略  夥伴關係，能以多元產品滿足客戶產品需求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同時提供 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PAD 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及  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Keyboard Docking 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產品應用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solution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，節能省電以增加產品附加價值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</a:pPr>
            <a:endParaRPr lang="en-US" altLang="zh-TW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endParaRPr lang="zh-TW" altLang="en-US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</a:pPr>
            <a:endParaRPr lang="en-US" altLang="zh-TW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endParaRPr lang="en-US" altLang="zh-TW" smtClean="0">
              <a:solidFill>
                <a:srgbClr val="D00600"/>
              </a:solidFill>
              <a:latin typeface="Arial" charset="0"/>
              <a:ea typeface="微軟正黑體"/>
              <a:cs typeface="微軟正黑體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ED326F-AA2A-45AB-BB0E-AE208774D201}" type="slidenum">
              <a:rPr lang="en-US" altLang="zh-TW" smtClean="0"/>
              <a:pPr>
                <a:defRPr/>
              </a:pPr>
              <a:t>16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pic>
        <p:nvPicPr>
          <p:cNvPr id="21509" name="Picture 2" descr="\\nuvoton.com\deptshare\AD00\AD10\公關\公司簡介\2012revised\Asus變型金剛.jpg"/>
          <p:cNvPicPr>
            <a:picLocks noChangeAspect="1" noChangeArrowheads="1"/>
          </p:cNvPicPr>
          <p:nvPr/>
        </p:nvPicPr>
        <p:blipFill>
          <a:blip r:embed="rId2"/>
          <a:srcRect l="13750" r="12485"/>
          <a:stretch>
            <a:fillRect/>
          </a:stretch>
        </p:blipFill>
        <p:spPr bwMode="auto">
          <a:xfrm>
            <a:off x="6804025" y="4437063"/>
            <a:ext cx="1819275" cy="1847850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</p:pic>
      <p:pic>
        <p:nvPicPr>
          <p:cNvPr id="21510" name="Picture 3" descr="\\nuvoton.com\deptshare\AD00\AD10\公關\公司簡介\2012revised\hp N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2688" y="4797425"/>
            <a:ext cx="1666875" cy="1419225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</p:pic>
      <p:sp>
        <p:nvSpPr>
          <p:cNvPr id="9" name="矩形 8"/>
          <p:cNvSpPr/>
          <p:nvPr/>
        </p:nvSpPr>
        <p:spPr>
          <a:xfrm>
            <a:off x="1908175" y="908050"/>
            <a:ext cx="5256213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52231" name="Text Box 16"/>
          <p:cNvSpPr txBox="1">
            <a:spLocks noChangeArrowheads="1"/>
          </p:cNvSpPr>
          <p:nvPr/>
        </p:nvSpPr>
        <p:spPr bwMode="auto">
          <a:xfrm>
            <a:off x="611188" y="6473825"/>
            <a:ext cx="3051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5F945C"/>
            </a:prst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zh-TW" altLang="en-US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註：</a:t>
            </a:r>
            <a:r>
              <a:rPr kumimoji="0" lang="en-US" altLang="zh-TW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*</a:t>
            </a:r>
            <a:r>
              <a:rPr kumimoji="0" lang="zh-TW" altLang="en-US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係新唐科技推估</a:t>
            </a:r>
            <a:endParaRPr kumimoji="0" lang="en-US" altLang="zh-TW" sz="1200">
              <a:solidFill>
                <a:schemeClr val="tx2"/>
              </a:solidFill>
              <a:latin typeface="微軟正黑體"/>
              <a:ea typeface="微軟正黑體"/>
              <a:cs typeface="微軟正黑體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604250" cy="1143000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客戶即策略夥伴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AD103A-6E2F-4036-8FBA-80AA490967A1}" type="slidenum">
              <a:rPr lang="en-US" altLang="zh-TW" smtClean="0"/>
              <a:pPr>
                <a:defRPr/>
              </a:pPr>
              <a:t>17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pic>
        <p:nvPicPr>
          <p:cNvPr id="54275" name="Picture 8" descr="Vte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5263" y="1741488"/>
            <a:ext cx="1260475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13" descr="Hasbr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6575" y="1776413"/>
            <a:ext cx="1304925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5" descr="main-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2697163"/>
            <a:ext cx="1076325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 descr="h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35463" y="2636838"/>
            <a:ext cx="138906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7" descr="Ace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2852738"/>
            <a:ext cx="13906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8" descr="dell"/>
          <p:cNvPicPr>
            <a:picLocks noChangeAspect="1" noChangeArrowheads="1"/>
          </p:cNvPicPr>
          <p:nvPr/>
        </p:nvPicPr>
        <p:blipFill>
          <a:blip r:embed="rId7"/>
          <a:srcRect l="6686" t="38124" r="8183" b="35828"/>
          <a:stretch>
            <a:fillRect/>
          </a:stretch>
        </p:blipFill>
        <p:spPr bwMode="auto">
          <a:xfrm>
            <a:off x="7308850" y="2852738"/>
            <a:ext cx="1354138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1" name="Picture 9" descr="Levon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5650" y="3860800"/>
            <a:ext cx="19113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2" name="Picture 10" descr="asus"/>
          <p:cNvPicPr>
            <a:picLocks noChangeAspect="1" noChangeArrowheads="1"/>
          </p:cNvPicPr>
          <p:nvPr/>
        </p:nvPicPr>
        <p:blipFill>
          <a:blip r:embed="rId9"/>
          <a:srcRect t="30768" b="33624"/>
          <a:stretch>
            <a:fillRect/>
          </a:stretch>
        </p:blipFill>
        <p:spPr bwMode="auto">
          <a:xfrm>
            <a:off x="2916238" y="3767138"/>
            <a:ext cx="1857375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3" name="Picture 11" descr="foxconn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32363" y="3749675"/>
            <a:ext cx="19621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4" name="Picture 12" descr="Quanta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451725" y="4597400"/>
            <a:ext cx="8667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5" name="Picture 13" descr="wistron-logo"/>
          <p:cNvPicPr>
            <a:picLocks noChangeAspect="1" noChangeArrowheads="1"/>
          </p:cNvPicPr>
          <p:nvPr/>
        </p:nvPicPr>
        <p:blipFill>
          <a:blip r:embed="rId12"/>
          <a:srcRect t="20068" b="33113"/>
          <a:stretch>
            <a:fillRect/>
          </a:stretch>
        </p:blipFill>
        <p:spPr bwMode="auto">
          <a:xfrm>
            <a:off x="1027113" y="4745038"/>
            <a:ext cx="153352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6" name="Picture 14" descr="英業達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68638" y="4673600"/>
            <a:ext cx="19621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7" name="Picture 15" descr="gigabyte_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651500" y="4591050"/>
            <a:ext cx="82073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8" name="Picture 17" descr="grac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740400" y="1773238"/>
            <a:ext cx="16002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9" name="Picture 18" descr="Mattel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451725" y="1773238"/>
            <a:ext cx="1066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0" name="Picture 19" descr="microsoft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84213" y="1757363"/>
            <a:ext cx="18764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1" name="Picture 21" descr="zte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340600" y="3609975"/>
            <a:ext cx="13144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2" name="Picture 22" descr="Honewell"/>
          <p:cNvPicPr>
            <a:picLocks noChangeAspect="1" noChangeArrowheads="1"/>
          </p:cNvPicPr>
          <p:nvPr/>
        </p:nvPicPr>
        <p:blipFill>
          <a:blip r:embed="rId19"/>
          <a:srcRect t="17717" b="17717"/>
          <a:stretch>
            <a:fillRect/>
          </a:stretch>
        </p:blipFill>
        <p:spPr bwMode="auto">
          <a:xfrm>
            <a:off x="2373313" y="2824163"/>
            <a:ext cx="1824037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538163" y="6021388"/>
            <a:ext cx="8929687" cy="261937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/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zh-TW" altLang="en-US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 註 </a:t>
            </a:r>
            <a:r>
              <a:rPr kumimoji="0" lang="en-US" altLang="zh-TW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: Nuvoton </a:t>
            </a:r>
            <a:r>
              <a:rPr kumimoji="0" lang="zh-TW" altLang="en-US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為新唐科技股份有限公司（ </a:t>
            </a:r>
            <a:r>
              <a:rPr kumimoji="0" lang="en-US" altLang="zh-TW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Nuvoton Technology Corp. </a:t>
            </a:r>
            <a:r>
              <a:rPr kumimoji="0" lang="zh-TW" altLang="en-US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）的註冊商標， 本文涉及的其他商標及版權為其原有人所有。</a:t>
            </a:r>
          </a:p>
        </p:txBody>
      </p:sp>
      <p:sp>
        <p:nvSpPr>
          <p:cNvPr id="26" name="矩形 25"/>
          <p:cNvSpPr/>
          <p:nvPr/>
        </p:nvSpPr>
        <p:spPr>
          <a:xfrm>
            <a:off x="1908175" y="908050"/>
            <a:ext cx="5256213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5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604250" cy="792162"/>
          </a:xfrm>
        </p:spPr>
        <p:txBody>
          <a:bodyPr/>
          <a:lstStyle/>
          <a:p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營運成果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708400" y="6294438"/>
            <a:ext cx="2133600" cy="365125"/>
          </a:xfrm>
        </p:spPr>
        <p:txBody>
          <a:bodyPr/>
          <a:lstStyle/>
          <a:p>
            <a:pPr>
              <a:defRPr/>
            </a:pPr>
            <a:fld id="{C3320149-1405-43E9-9B39-724480F231FC}" type="slidenum">
              <a:rPr lang="en-US" altLang="zh-TW" smtClean="0"/>
              <a:pPr>
                <a:defRPr/>
              </a:pPr>
              <a:t>18</a:t>
            </a:fld>
            <a:endParaRPr lang="en-US" altLang="zh-TW" dirty="0"/>
          </a:p>
        </p:txBody>
      </p:sp>
      <p:sp>
        <p:nvSpPr>
          <p:cNvPr id="55299" name="TextBox 5"/>
          <p:cNvSpPr txBox="1">
            <a:spLocks noChangeArrowheads="1"/>
          </p:cNvSpPr>
          <p:nvPr/>
        </p:nvSpPr>
        <p:spPr bwMode="auto">
          <a:xfrm>
            <a:off x="6156325" y="2289175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1200">
                <a:latin typeface="微軟正黑體"/>
                <a:ea typeface="微軟正黑體"/>
                <a:cs typeface="微軟正黑體"/>
              </a:rPr>
              <a:t>單位：</a:t>
            </a:r>
            <a:r>
              <a:rPr lang="en-US" altLang="zh-TW" sz="1200">
                <a:latin typeface="微軟正黑體"/>
                <a:ea typeface="微軟正黑體"/>
                <a:cs typeface="微軟正黑體"/>
              </a:rPr>
              <a:t>NT$</a:t>
            </a:r>
            <a:r>
              <a:rPr lang="zh-TW" altLang="en-US" sz="1200">
                <a:latin typeface="微軟正黑體"/>
                <a:ea typeface="微軟正黑體"/>
                <a:cs typeface="微軟正黑體"/>
              </a:rPr>
              <a:t>：元</a:t>
            </a:r>
          </a:p>
        </p:txBody>
      </p:sp>
      <p:sp>
        <p:nvSpPr>
          <p:cNvPr id="55300" name="TextBox 6"/>
          <p:cNvSpPr txBox="1">
            <a:spLocks noChangeArrowheads="1"/>
          </p:cNvSpPr>
          <p:nvPr/>
        </p:nvSpPr>
        <p:spPr bwMode="auto">
          <a:xfrm>
            <a:off x="1403350" y="2289175"/>
            <a:ext cx="15843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1200">
                <a:latin typeface="微軟正黑體"/>
                <a:ea typeface="微軟正黑體"/>
                <a:cs typeface="微軟正黑體"/>
              </a:rPr>
              <a:t>單位：</a:t>
            </a:r>
            <a:r>
              <a:rPr lang="en-US" altLang="zh-TW" sz="1200">
                <a:latin typeface="微軟正黑體"/>
                <a:ea typeface="微軟正黑體"/>
                <a:cs typeface="微軟正黑體"/>
              </a:rPr>
              <a:t>NT$</a:t>
            </a:r>
            <a:r>
              <a:rPr lang="zh-TW" altLang="en-US" sz="1200">
                <a:latin typeface="微軟正黑體"/>
                <a:ea typeface="微軟正黑體"/>
                <a:cs typeface="微軟正黑體"/>
              </a:rPr>
              <a:t>：億元</a:t>
            </a:r>
          </a:p>
        </p:txBody>
      </p:sp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331913" y="1196975"/>
            <a:ext cx="6624637" cy="7921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lIns="91431" tIns="45716" rIns="91431" bIns="45716"/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CC0000"/>
              </a:buClr>
              <a:buSzPct val="70000"/>
              <a:buFont typeface="Wingdings" pitchFamily="2" charset="2"/>
              <a:buChar char="u"/>
              <a:defRPr/>
            </a:pPr>
            <a:r>
              <a:rPr kumimoji="0" lang="en-US" altLang="zh-TW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2011</a:t>
            </a:r>
            <a:r>
              <a:rPr kumimoji="0" lang="zh-TW" altLang="en-US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年全年合併營收    ：</a:t>
            </a:r>
            <a:r>
              <a:rPr kumimoji="0" lang="en-US" altLang="zh-TW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NT$ </a:t>
            </a:r>
            <a:r>
              <a:rPr lang="en-US" altLang="zh-TW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73.43</a:t>
            </a:r>
            <a:r>
              <a:rPr lang="zh-TW" altLang="en-US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億 </a:t>
            </a:r>
            <a:r>
              <a:rPr lang="en-US" altLang="zh-TW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/</a:t>
            </a:r>
            <a:r>
              <a:rPr lang="zh-TW" altLang="en-US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 </a:t>
            </a:r>
            <a:r>
              <a:rPr lang="en-US" altLang="zh-TW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EPS 2.05</a:t>
            </a:r>
            <a:r>
              <a:rPr lang="zh-TW" altLang="en-US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元</a:t>
            </a:r>
            <a:r>
              <a:rPr lang="en-US" altLang="zh-TW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 </a:t>
            </a:r>
            <a:endParaRPr lang="en-US" altLang="zh-TW" sz="2000" b="1" dirty="0">
              <a:solidFill>
                <a:srgbClr val="D00600"/>
              </a:solidFill>
              <a:latin typeface="Arial" pitchFamily="34" charset="0"/>
              <a:ea typeface="微軟正黑體" pitchFamily="34" charset="-120"/>
              <a:cs typeface="Arial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CC0000"/>
              </a:buClr>
              <a:buSzPct val="70000"/>
              <a:buFont typeface="Wingdings" pitchFamily="2" charset="2"/>
              <a:buChar char="u"/>
              <a:defRPr/>
            </a:pPr>
            <a:r>
              <a:rPr kumimoji="0" lang="en-US" altLang="zh-TW" sz="2000" b="1" dirty="0" smtClean="0">
                <a:latin typeface="Arial" pitchFamily="34" charset="0"/>
                <a:ea typeface="微軟正黑體" pitchFamily="34" charset="-120"/>
                <a:cs typeface="Arial" pitchFamily="34" charset="0"/>
              </a:rPr>
              <a:t>2012</a:t>
            </a:r>
            <a:r>
              <a:rPr kumimoji="0" lang="zh-TW" altLang="en-US" sz="2000" b="1" dirty="0" smtClean="0">
                <a:latin typeface="Arial" pitchFamily="34" charset="0"/>
                <a:ea typeface="微軟正黑體" pitchFamily="34" charset="-120"/>
                <a:cs typeface="Arial" pitchFamily="34" charset="0"/>
              </a:rPr>
              <a:t>年全年合併</a:t>
            </a:r>
            <a:r>
              <a:rPr kumimoji="0" lang="zh-TW" altLang="en-US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營</a:t>
            </a:r>
            <a:r>
              <a:rPr kumimoji="0" lang="zh-TW" altLang="en-US" sz="2000" b="1" dirty="0" smtClean="0">
                <a:latin typeface="Arial" pitchFamily="34" charset="0"/>
                <a:ea typeface="微軟正黑體" pitchFamily="34" charset="-120"/>
                <a:cs typeface="Arial" pitchFamily="34" charset="0"/>
              </a:rPr>
              <a:t>收    ：</a:t>
            </a:r>
            <a:r>
              <a:rPr kumimoji="0" lang="en-US" altLang="zh-TW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NT$ </a:t>
            </a:r>
            <a:r>
              <a:rPr lang="en-US" altLang="zh-TW" sz="2000" b="1" dirty="0" smtClean="0">
                <a:latin typeface="Arial" pitchFamily="34" charset="0"/>
                <a:ea typeface="微軟正黑體" pitchFamily="34" charset="-120"/>
                <a:cs typeface="Arial" pitchFamily="34" charset="0"/>
              </a:rPr>
              <a:t>74.13</a:t>
            </a:r>
            <a:r>
              <a:rPr lang="zh-TW" altLang="en-US" sz="2000" b="1" dirty="0" smtClean="0">
                <a:latin typeface="Arial" pitchFamily="34" charset="0"/>
                <a:ea typeface="微軟正黑體" pitchFamily="34" charset="-120"/>
                <a:cs typeface="Arial" pitchFamily="34" charset="0"/>
              </a:rPr>
              <a:t>億 </a:t>
            </a:r>
            <a:r>
              <a:rPr lang="en-US" altLang="zh-TW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/</a:t>
            </a:r>
            <a:r>
              <a:rPr lang="zh-TW" altLang="en-US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 </a:t>
            </a:r>
            <a:r>
              <a:rPr lang="en-US" altLang="zh-TW" sz="2000" b="1" dirty="0">
                <a:latin typeface="Arial" pitchFamily="34" charset="0"/>
                <a:ea typeface="微軟正黑體" pitchFamily="34" charset="-120"/>
                <a:cs typeface="Arial" pitchFamily="34" charset="0"/>
              </a:rPr>
              <a:t>EPS </a:t>
            </a:r>
            <a:r>
              <a:rPr lang="en-US" altLang="zh-TW" sz="2000" b="1" dirty="0" smtClean="0">
                <a:latin typeface="Arial" pitchFamily="34" charset="0"/>
                <a:ea typeface="微軟正黑體" pitchFamily="34" charset="-120"/>
                <a:cs typeface="Arial" pitchFamily="34" charset="0"/>
              </a:rPr>
              <a:t>3.02</a:t>
            </a:r>
            <a:r>
              <a:rPr lang="zh-TW" altLang="en-US" sz="2000" b="1" dirty="0" smtClean="0">
                <a:latin typeface="Arial" pitchFamily="34" charset="0"/>
                <a:ea typeface="微軟正黑體" pitchFamily="34" charset="-120"/>
                <a:cs typeface="Arial" pitchFamily="34" charset="0"/>
              </a:rPr>
              <a:t>元</a:t>
            </a:r>
            <a:endParaRPr kumimoji="0" lang="en-US" altLang="zh-TW" sz="2000" b="1" dirty="0">
              <a:latin typeface="Arial" pitchFamily="34" charset="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08175" y="908050"/>
            <a:ext cx="5256213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0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530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2388" y="2492375"/>
            <a:ext cx="7137400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圖片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52525"/>
            <a:ext cx="8896350" cy="573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143000"/>
          </a:xfrm>
        </p:spPr>
        <p:txBody>
          <a:bodyPr anchor="ctr"/>
          <a:lstStyle/>
          <a:p>
            <a:pPr algn="ctr" eaLnBrk="1" hangingPunct="1">
              <a:defRPr/>
            </a:pPr>
            <a:r>
              <a:rPr lang="zh-TW" altLang="en-US" sz="3600" dirty="0" smtClean="0">
                <a:solidFill>
                  <a:srgbClr val="E31803"/>
                </a:solidFill>
                <a:latin typeface="微軟正黑體" pitchFamily="34" charset="-120"/>
                <a:ea typeface="微軟正黑體" pitchFamily="34" charset="-120"/>
              </a:rPr>
              <a:t>大  綱</a:t>
            </a:r>
            <a:endParaRPr lang="zh-TW" altLang="en-US" sz="3600" dirty="0">
              <a:solidFill>
                <a:srgbClr val="E31803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AB3BB8-2534-4F0A-99ED-94FF58038B6E}" type="slidenum">
              <a:rPr lang="en-US" altLang="zh-TW" smtClean="0"/>
              <a:pPr>
                <a:defRPr/>
              </a:pPr>
              <a:t>1</a:t>
            </a:fld>
            <a:endParaRPr lang="en-US" altLang="zh-TW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910989" y="1700808"/>
          <a:ext cx="6333419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396875" y="6119813"/>
            <a:ext cx="9144000" cy="261937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/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zh-TW" altLang="en-US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 註 </a:t>
            </a:r>
            <a:r>
              <a:rPr kumimoji="0" lang="en-US" altLang="zh-TW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: Nuvoton </a:t>
            </a:r>
            <a:r>
              <a:rPr kumimoji="0" lang="zh-TW" altLang="en-US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為新唐科技股份有限公司（ </a:t>
            </a:r>
            <a:r>
              <a:rPr kumimoji="0" lang="en-US" altLang="zh-TW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Nuvoton Technology Corp. </a:t>
            </a:r>
            <a:r>
              <a:rPr kumimoji="0" lang="zh-TW" altLang="en-US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）的註冊商標，</a:t>
            </a:r>
            <a:r>
              <a:rPr kumimoji="0" lang="en-US" altLang="zh-TW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 </a:t>
            </a:r>
            <a:r>
              <a:rPr kumimoji="0" lang="zh-TW" altLang="en-US" sz="1100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本檔案中涉及的其他商標及版權為其原有人所有。</a:t>
            </a:r>
          </a:p>
        </p:txBody>
      </p:sp>
      <p:sp>
        <p:nvSpPr>
          <p:cNvPr id="8" name="矩形 7"/>
          <p:cNvSpPr/>
          <p:nvPr/>
        </p:nvSpPr>
        <p:spPr>
          <a:xfrm>
            <a:off x="1908175" y="1268413"/>
            <a:ext cx="5256213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Content Placeholder 2"/>
          <p:cNvSpPr>
            <a:spLocks noGrp="1"/>
          </p:cNvSpPr>
          <p:nvPr>
            <p:ph idx="1"/>
          </p:nvPr>
        </p:nvSpPr>
        <p:spPr>
          <a:xfrm>
            <a:off x="468313" y="2708275"/>
            <a:ext cx="8229600" cy="1397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altLang="zh-TW" sz="4000" smtClean="0">
                <a:solidFill>
                  <a:srgbClr val="E31803"/>
                </a:solidFill>
                <a:cs typeface="Arial" charset="0"/>
              </a:rPr>
              <a:t>Q &amp; A</a:t>
            </a:r>
          </a:p>
          <a:p>
            <a:pPr marL="0" indent="0" algn="ctr">
              <a:buFont typeface="Arial" charset="0"/>
              <a:buNone/>
            </a:pPr>
            <a:r>
              <a:rPr lang="en-US" altLang="zh-TW" sz="4000" smtClean="0">
                <a:solidFill>
                  <a:srgbClr val="E31803"/>
                </a:solidFill>
                <a:cs typeface="Arial" charset="0"/>
              </a:rPr>
              <a:t>Thank you</a:t>
            </a:r>
            <a:endParaRPr lang="zh-TW" altLang="en-US" sz="4000" smtClean="0">
              <a:solidFill>
                <a:srgbClr val="E31803"/>
              </a:solidFill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E4C03F-A7CD-4B53-9E15-BC0517DA8631}" type="slidenum">
              <a:rPr lang="zh-TW" altLang="en-US" smtClean="0"/>
              <a:pPr>
                <a:defRPr/>
              </a:pPr>
              <a:t>19</a:t>
            </a:fld>
            <a:endParaRPr lang="zh-TW" altLang="en-US" dirty="0"/>
          </a:p>
        </p:txBody>
      </p:sp>
      <p:sp>
        <p:nvSpPr>
          <p:cNvPr id="5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-26988"/>
            <a:ext cx="8820150" cy="1143001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新唐速寫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576263" y="1270000"/>
            <a:ext cx="8675687" cy="5543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40000"/>
              </a:spcBef>
              <a:buSzPct val="75000"/>
              <a:buFont typeface="Wingdings" pitchFamily="2" charset="2"/>
              <a:buChar char="u"/>
            </a:pP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2008</a:t>
            </a: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年</a:t>
            </a: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7</a:t>
            </a: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月</a:t>
            </a: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1</a:t>
            </a: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日由華邦電子邏輯產品事業分割設立</a:t>
            </a:r>
            <a:endParaRPr lang="en-US" altLang="zh-TW" sz="2400" smtClean="0">
              <a:latin typeface="Arial" charset="0"/>
              <a:ea typeface="微軟正黑體"/>
              <a:cs typeface="微軟正黑體"/>
            </a:endParaRP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SzPct val="75000"/>
              <a:buFont typeface="Arial" charset="0"/>
              <a:buChar char="•"/>
            </a:pPr>
            <a:r>
              <a:rPr lang="zh-TW" altLang="en-US" sz="1800" smtClean="0">
                <a:latin typeface="Arial" charset="0"/>
                <a:ea typeface="微軟正黑體"/>
                <a:cs typeface="微軟正黑體"/>
              </a:rPr>
              <a:t>跨國研發團隊及技術支援，全球員工約</a:t>
            </a:r>
            <a:r>
              <a:rPr lang="en-US" altLang="zh-TW" sz="1800" smtClean="0">
                <a:latin typeface="Arial" charset="0"/>
                <a:ea typeface="微軟正黑體"/>
                <a:cs typeface="微軟正黑體"/>
              </a:rPr>
              <a:t>1500</a:t>
            </a:r>
            <a:r>
              <a:rPr lang="zh-TW" altLang="en-US" sz="1800" smtClean="0">
                <a:latin typeface="Arial" charset="0"/>
                <a:ea typeface="微軟正黑體"/>
                <a:cs typeface="微軟正黑體"/>
              </a:rPr>
              <a:t>人</a:t>
            </a:r>
            <a:endParaRPr lang="en-US" altLang="zh-TW" sz="1800" smtClean="0">
              <a:latin typeface="Arial" charset="0"/>
              <a:ea typeface="微軟正黑體"/>
              <a:cs typeface="微軟正黑體"/>
            </a:endParaRP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SzPct val="75000"/>
              <a:buFont typeface="Arial" charset="0"/>
              <a:buChar char="•"/>
            </a:pPr>
            <a:r>
              <a:rPr lang="zh-TW" altLang="en-US" sz="1800" smtClean="0">
                <a:latin typeface="Arial" charset="0"/>
                <a:ea typeface="微軟正黑體"/>
                <a:cs typeface="微軟正黑體"/>
              </a:rPr>
              <a:t>擁有超過</a:t>
            </a:r>
            <a:r>
              <a:rPr lang="en-US" altLang="zh-TW" sz="1800" smtClean="0">
                <a:latin typeface="Arial" charset="0"/>
                <a:ea typeface="微軟正黑體"/>
                <a:cs typeface="微軟正黑體"/>
              </a:rPr>
              <a:t>700</a:t>
            </a:r>
            <a:r>
              <a:rPr lang="zh-TW" altLang="en-US" sz="1800" smtClean="0">
                <a:latin typeface="Arial" charset="0"/>
                <a:ea typeface="微軟正黑體"/>
                <a:cs typeface="微軟正黑體"/>
              </a:rPr>
              <a:t>個</a:t>
            </a:r>
            <a:r>
              <a:rPr lang="en-US" altLang="zh-TW" sz="1800" smtClean="0">
                <a:latin typeface="Arial" charset="0"/>
                <a:ea typeface="微軟正黑體"/>
                <a:cs typeface="微軟正黑體"/>
              </a:rPr>
              <a:t> IP</a:t>
            </a:r>
            <a:r>
              <a:rPr lang="zh-TW" altLang="en-US" sz="1800" smtClean="0">
                <a:latin typeface="Arial" charset="0"/>
                <a:ea typeface="微軟正黑體"/>
                <a:cs typeface="微軟正黑體"/>
              </a:rPr>
              <a:t>之研發能量，每年平均提出超過</a:t>
            </a:r>
            <a:r>
              <a:rPr lang="en-US" altLang="zh-TW" sz="1800" smtClean="0">
                <a:latin typeface="Arial" charset="0"/>
                <a:ea typeface="微軟正黑體"/>
                <a:cs typeface="微軟正黑體"/>
              </a:rPr>
              <a:t>30</a:t>
            </a:r>
            <a:r>
              <a:rPr lang="zh-TW" altLang="en-US" sz="1800" smtClean="0">
                <a:latin typeface="Arial" charset="0"/>
                <a:ea typeface="微軟正黑體"/>
                <a:cs typeface="微軟正黑體"/>
              </a:rPr>
              <a:t>件專利申請案</a:t>
            </a:r>
            <a:endParaRPr lang="en-US" altLang="zh-TW" sz="1800" smtClean="0">
              <a:latin typeface="Arial" charset="0"/>
              <a:ea typeface="微軟正黑體"/>
              <a:cs typeface="微軟正黑體"/>
            </a:endParaRP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SzPct val="75000"/>
              <a:buFont typeface="Arial" charset="0"/>
              <a:buChar char="•"/>
            </a:pPr>
            <a:r>
              <a:rPr lang="zh-TW" altLang="en-US" sz="1800" smtClean="0">
                <a:latin typeface="Arial" charset="0"/>
                <a:ea typeface="微軟正黑體"/>
                <a:cs typeface="微軟正黑體"/>
              </a:rPr>
              <a:t>研發費用佔營收比例超過</a:t>
            </a:r>
            <a:r>
              <a:rPr lang="en-US" altLang="zh-TW" sz="1800" smtClean="0">
                <a:latin typeface="Arial" charset="0"/>
                <a:ea typeface="微軟正黑體"/>
                <a:cs typeface="微軟正黑體"/>
              </a:rPr>
              <a:t>20%</a:t>
            </a:r>
            <a:r>
              <a:rPr lang="zh-TW" altLang="en-US" sz="1800" smtClean="0">
                <a:latin typeface="Arial" charset="0"/>
                <a:ea typeface="微軟正黑體"/>
                <a:cs typeface="微軟正黑體"/>
              </a:rPr>
              <a:t>，每年平均推出超過</a:t>
            </a:r>
            <a:r>
              <a:rPr lang="en-US" altLang="zh-TW" sz="1800" smtClean="0">
                <a:latin typeface="Arial" charset="0"/>
                <a:ea typeface="微軟正黑體"/>
                <a:cs typeface="微軟正黑體"/>
              </a:rPr>
              <a:t>30</a:t>
            </a:r>
            <a:r>
              <a:rPr lang="zh-TW" altLang="en-US" sz="1800" smtClean="0">
                <a:latin typeface="Arial" charset="0"/>
                <a:ea typeface="微軟正黑體"/>
                <a:cs typeface="微軟正黑體"/>
              </a:rPr>
              <a:t>件新產品</a:t>
            </a:r>
            <a:endParaRPr lang="en-US" altLang="zh-TW" sz="180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資本額：約新台幣</a:t>
            </a: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 20</a:t>
            </a: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億</a:t>
            </a: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7</a:t>
            </a: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仟</a:t>
            </a: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5</a:t>
            </a: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佰萬元</a:t>
            </a:r>
            <a:endParaRPr lang="en-US" altLang="zh-TW" sz="240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2010</a:t>
            </a: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年</a:t>
            </a: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9</a:t>
            </a: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月</a:t>
            </a: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27</a:t>
            </a: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日於台灣證券交易所掛牌上市</a:t>
            </a: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(</a:t>
            </a: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代號</a:t>
            </a: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4919)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以「</a:t>
            </a:r>
            <a:r>
              <a:rPr lang="en-US" altLang="zh-TW" sz="2400" smtClean="0">
                <a:latin typeface="Arial" charset="0"/>
                <a:ea typeface="微軟正黑體"/>
                <a:cs typeface="微軟正黑體"/>
              </a:rPr>
              <a:t>Joy of Innovation</a:t>
            </a: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」為願景</a:t>
            </a:r>
            <a:endParaRPr lang="en-US" altLang="zh-TW" sz="240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以「創新、成長、穩定獲利」為策略方針</a:t>
            </a:r>
            <a:endParaRPr lang="en-US" altLang="zh-TW" sz="240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zh-TW" altLang="en-US" sz="2400" smtClean="0">
                <a:latin typeface="Arial" charset="0"/>
                <a:ea typeface="微軟正黑體"/>
                <a:cs typeface="微軟正黑體"/>
              </a:rPr>
              <a:t>以「創新」為核心價值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8D9777D-4DE2-4653-8891-38E0EC8F7C9B}" type="slidenum">
              <a:rPr lang="en-US" altLang="zh-TW" smtClean="0"/>
              <a:pPr>
                <a:defRPr/>
              </a:pPr>
              <a:t>2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08175" y="836613"/>
            <a:ext cx="5256213" cy="71437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6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圖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8896350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323850" y="-26988"/>
            <a:ext cx="8604250" cy="936626"/>
          </a:xfrm>
        </p:spPr>
        <p:txBody>
          <a:bodyPr/>
          <a:lstStyle/>
          <a:p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新唐大事紀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31800" y="785813"/>
            <a:ext cx="8748713" cy="61198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zh-TW" sz="1800" smtClean="0">
              <a:latin typeface="微軟正黑體"/>
              <a:ea typeface="微軟正黑體"/>
              <a:cs typeface="微軟正黑體"/>
            </a:endParaRP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獲頒華碩電腦股份有限公司最佳供應商 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(Best Supplier)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之獎項</a:t>
            </a:r>
            <a:endParaRPr lang="en-US" altLang="zh-TW" sz="1800" smtClean="0">
              <a:latin typeface="微軟正黑體"/>
              <a:ea typeface="微軟正黑體"/>
              <a:cs typeface="微軟正黑體"/>
            </a:endParaRP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應用於筆記型電腦之嵌入式控制器出貨量創下歷史新高，出貨超過五千萬顆</a:t>
            </a:r>
            <a:endParaRPr lang="en-US" altLang="zh-TW" sz="1800" smtClean="0">
              <a:latin typeface="微軟正黑體"/>
              <a:ea typeface="微軟正黑體"/>
              <a:cs typeface="微軟正黑體"/>
            </a:endParaRP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Cortex-M0 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第三千萬顆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MCU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出貨</a:t>
            </a:r>
            <a:endParaRPr lang="en-US" altLang="zh-TW" sz="1800" smtClean="0">
              <a:latin typeface="微軟正黑體"/>
              <a:ea typeface="微軟正黑體"/>
              <a:cs typeface="微軟正黑體"/>
            </a:endParaRP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微控制器產品之無線溫控器應用方案於中國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2012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全國優秀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IC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和電子產品解决方案評選中，榮獲智慧終端與智慧家居方案類優秀方案獎</a:t>
            </a:r>
            <a:endParaRPr lang="en-US" altLang="zh-TW" sz="1800" smtClean="0">
              <a:latin typeface="微軟正黑體"/>
              <a:ea typeface="微軟正黑體"/>
              <a:cs typeface="微軟正黑體"/>
            </a:endParaRP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推出超低功耗 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Nano100 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系列，該產品可應用於電池供電、個人健康照護與各式儀表類應用</a:t>
            </a:r>
            <a:endParaRPr lang="en-US" altLang="zh-TW" sz="1800" smtClean="0">
              <a:latin typeface="微軟正黑體"/>
              <a:ea typeface="微軟正黑體"/>
              <a:cs typeface="微軟正黑體"/>
            </a:endParaRP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MaxxAudio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音效優化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IC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首度打入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LCD TV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市場，並已獲國際品牌電視大廠量產採用</a:t>
            </a:r>
            <a:endParaRPr lang="en-US" altLang="zh-TW" sz="1800" smtClean="0">
              <a:latin typeface="微軟正黑體"/>
              <a:ea typeface="微軟正黑體"/>
              <a:cs typeface="微軟正黑體"/>
            </a:endParaRP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推出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NuMicro™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微控制器家族新成員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–NUC122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及推出內嵌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CAN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總線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32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位元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Cortex™-M0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微控制器 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— NUC130 / NUC140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系列 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「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NuMicro 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家族新網頁」正式上線 、「牛臥堂 </a:t>
            </a:r>
            <a:r>
              <a:rPr lang="en-US" altLang="zh-TW" sz="1800" smtClean="0">
                <a:latin typeface="微軟正黑體"/>
                <a:ea typeface="微軟正黑體"/>
                <a:cs typeface="微軟正黑體"/>
              </a:rPr>
              <a:t>M0 </a:t>
            </a:r>
            <a:r>
              <a:rPr lang="zh-TW" altLang="en-US" sz="1800" smtClean="0">
                <a:latin typeface="微軟正黑體"/>
                <a:ea typeface="微軟正黑體"/>
                <a:cs typeface="微軟正黑體"/>
              </a:rPr>
              <a:t>開發者論壇」正式啟用 </a:t>
            </a:r>
            <a:endParaRPr lang="en-US" altLang="zh-TW" sz="1800" smtClean="0">
              <a:latin typeface="微軟正黑體"/>
              <a:ea typeface="微軟正黑體"/>
              <a:cs typeface="微軟正黑體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8AC7CA-BA79-4A92-9B01-78849477F39F}" type="slidenum">
              <a:rPr lang="en-US" altLang="zh-TW" smtClean="0"/>
              <a:pPr>
                <a:defRPr/>
              </a:pPr>
              <a:t>3</a:t>
            </a:fld>
            <a:endParaRPr lang="en-US" altLang="zh-TW" dirty="0"/>
          </a:p>
        </p:txBody>
      </p:sp>
      <p:sp>
        <p:nvSpPr>
          <p:cNvPr id="6" name="矩形 5"/>
          <p:cNvSpPr/>
          <p:nvPr/>
        </p:nvSpPr>
        <p:spPr>
          <a:xfrm>
            <a:off x="1908175" y="765175"/>
            <a:ext cx="5256213" cy="71438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7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圖片 2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8896350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671888" y="6372225"/>
            <a:ext cx="2133600" cy="365125"/>
          </a:xfrm>
        </p:spPr>
        <p:txBody>
          <a:bodyPr/>
          <a:lstStyle/>
          <a:p>
            <a:pPr>
              <a:defRPr/>
            </a:pPr>
            <a:fld id="{6DD1CD1B-A558-4083-BD66-B2D51B90B8EC}" type="slidenum">
              <a:rPr lang="en-US" altLang="zh-TW" smtClean="0"/>
              <a:pPr>
                <a:defRPr/>
              </a:pPr>
              <a:t>4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3138" y="44450"/>
            <a:ext cx="7559675" cy="908050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優質跨國團隊合作</a:t>
            </a:r>
          </a:p>
        </p:txBody>
      </p:sp>
      <p:pic>
        <p:nvPicPr>
          <p:cNvPr id="32772" name="Picture 4" descr="Globe-0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42000" contrast="-100000"/>
          </a:blip>
          <a:srcRect/>
          <a:stretch>
            <a:fillRect/>
          </a:stretch>
        </p:blipFill>
        <p:spPr bwMode="auto">
          <a:xfrm>
            <a:off x="2268538" y="2809875"/>
            <a:ext cx="4981575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39"/>
          <p:cNvSpPr txBox="1">
            <a:spLocks noChangeArrowheads="1"/>
          </p:cNvSpPr>
          <p:nvPr/>
        </p:nvSpPr>
        <p:spPr bwMode="auto">
          <a:xfrm>
            <a:off x="6842125" y="4149725"/>
            <a:ext cx="2122488" cy="11509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5996" tIns="35996" rIns="35996" bIns="35996" anchor="ctr"/>
          <a:lstStyle/>
          <a:p>
            <a:pPr marL="171450" indent="-171450" eaLnBrk="0" hangingPunct="0">
              <a:buSzPct val="50000"/>
              <a:buFont typeface="Wingdings" pitchFamily="2" charset="2"/>
              <a:buChar char="n"/>
              <a:defRPr/>
            </a:pPr>
            <a:r>
              <a:rPr kumimoji="0" lang="zh-TW" altLang="en-US" sz="1200" dirty="0">
                <a:latin typeface="微軟正黑體" pitchFamily="34" charset="-120"/>
                <a:ea typeface="微軟正黑體" pitchFamily="34" charset="-120"/>
              </a:rPr>
              <a:t>所在地：上海、深圳、香港</a:t>
            </a:r>
          </a:p>
          <a:p>
            <a:pPr marL="171450" indent="-171450" eaLnBrk="0" hangingPunct="0">
              <a:buSzPct val="50000"/>
              <a:buFont typeface="Wingdings" pitchFamily="2" charset="2"/>
              <a:buChar char="n"/>
              <a:defRPr/>
            </a:pPr>
            <a:r>
              <a:rPr kumimoji="0" lang="zh-TW" altLang="en-US" sz="1200" dirty="0">
                <a:latin typeface="微軟正黑體" pitchFamily="34" charset="-120"/>
                <a:ea typeface="微軟正黑體" pitchFamily="34" charset="-120"/>
              </a:rPr>
              <a:t>中國團隊以提供客戶在地銷售、技術支援為職責，滿足中國地區客戶即時需求，產品服務零時差</a:t>
            </a:r>
          </a:p>
        </p:txBody>
      </p:sp>
      <p:sp>
        <p:nvSpPr>
          <p:cNvPr id="5129" name="Text Box 50"/>
          <p:cNvSpPr txBox="1">
            <a:spLocks noChangeArrowheads="1"/>
          </p:cNvSpPr>
          <p:nvPr/>
        </p:nvSpPr>
        <p:spPr bwMode="auto">
          <a:xfrm>
            <a:off x="473075" y="3392488"/>
            <a:ext cx="1957388" cy="255587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 lIns="35996" tIns="35996" rIns="35996" bIns="35996" anchor="ctr"/>
          <a:lstStyle>
            <a:defPPr>
              <a:defRPr lang="en-US"/>
            </a:defPPr>
            <a:lvl1pPr algn="ctr">
              <a:defRPr sz="1600" b="1">
                <a:solidFill>
                  <a:srgbClr val="D61E10"/>
                </a:solidFill>
                <a:latin typeface="Arial" charset="0"/>
                <a:ea typeface="新細明體" pitchFamily="18" charset="-120"/>
              </a:defRPr>
            </a:lvl1pPr>
          </a:lstStyle>
          <a:p>
            <a:pPr eaLnBrk="0" hangingPunct="0">
              <a:defRPr/>
            </a:pPr>
            <a:r>
              <a:rPr kumimoji="0" lang="zh-TW" altLang="en-US" sz="1200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新唐（美洲）公司 </a:t>
            </a:r>
            <a:endParaRPr kumimoji="0" lang="en-US" altLang="zh-TW" sz="1200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  <a:cs typeface="+mn-cs"/>
            </a:endParaRPr>
          </a:p>
        </p:txBody>
      </p:sp>
      <p:sp>
        <p:nvSpPr>
          <p:cNvPr id="5130" name="Text Box 51"/>
          <p:cNvSpPr txBox="1">
            <a:spLocks noChangeArrowheads="1"/>
          </p:cNvSpPr>
          <p:nvPr/>
        </p:nvSpPr>
        <p:spPr bwMode="auto">
          <a:xfrm>
            <a:off x="3635375" y="5300663"/>
            <a:ext cx="1957388" cy="252412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 lIns="35996" tIns="35996" rIns="35996" bIns="35996" anchor="ctr"/>
          <a:lstStyle>
            <a:defPPr>
              <a:defRPr lang="en-US"/>
            </a:defPPr>
            <a:lvl1pPr algn="ctr">
              <a:defRPr sz="1200" b="1">
                <a:solidFill>
                  <a:srgbClr val="D61E10"/>
                </a:solidFill>
                <a:latin typeface="Arial" charset="0"/>
                <a:ea typeface="新細明體" pitchFamily="18" charset="-120"/>
              </a:defRPr>
            </a:lvl1pPr>
          </a:lstStyle>
          <a:p>
            <a:pPr eaLnBrk="0" hangingPunct="0">
              <a:defRPr/>
            </a:pPr>
            <a:r>
              <a:rPr kumimoji="0" lang="zh-TW" altLang="en-US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新唐（以色列）有限公司</a:t>
            </a:r>
            <a:endParaRPr kumimoji="0" lang="en-US" altLang="zh-TW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  <a:cs typeface="+mn-cs"/>
            </a:endParaRPr>
          </a:p>
        </p:txBody>
      </p:sp>
      <p:sp>
        <p:nvSpPr>
          <p:cNvPr id="5134" name="Text Box 74"/>
          <p:cNvSpPr txBox="1">
            <a:spLocks noChangeArrowheads="1"/>
          </p:cNvSpPr>
          <p:nvPr/>
        </p:nvSpPr>
        <p:spPr bwMode="auto">
          <a:xfrm>
            <a:off x="6842125" y="3392488"/>
            <a:ext cx="2122488" cy="757237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 lIns="35996" tIns="35996" rIns="35996" bIns="35996" anchor="ctr"/>
          <a:lstStyle>
            <a:defPPr>
              <a:defRPr lang="en-US"/>
            </a:defPPr>
            <a:lvl1pPr algn="ctr">
              <a:defRPr sz="1200" b="1">
                <a:solidFill>
                  <a:srgbClr val="D61E10"/>
                </a:solidFill>
                <a:latin typeface="Arial" charset="0"/>
                <a:ea typeface="新細明體" pitchFamily="18" charset="-120"/>
              </a:defRPr>
            </a:lvl1pPr>
          </a:lstStyle>
          <a:p>
            <a:pPr eaLnBrk="0" hangingPunct="0">
              <a:defRPr/>
            </a:pPr>
            <a:r>
              <a:rPr kumimoji="0" lang="en-US" altLang="zh-CN" dirty="0" err="1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芯唐电子科技</a:t>
            </a:r>
            <a:r>
              <a:rPr kumimoji="0" lang="en-US" altLang="zh-CN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(</a:t>
            </a:r>
            <a:r>
              <a:rPr kumimoji="0" lang="zh-TW" altLang="en-US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上海</a:t>
            </a:r>
            <a:r>
              <a:rPr kumimoji="0" lang="en-US" altLang="zh-TW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)</a:t>
            </a:r>
          </a:p>
          <a:p>
            <a:pPr eaLnBrk="0" hangingPunct="0">
              <a:defRPr/>
            </a:pPr>
            <a:r>
              <a:rPr kumimoji="0" lang="en-US" altLang="zh-CN" dirty="0" err="1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芯唐电子科技</a:t>
            </a:r>
            <a:r>
              <a:rPr kumimoji="0" lang="en-US" altLang="zh-CN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(</a:t>
            </a:r>
            <a:r>
              <a:rPr kumimoji="0" lang="zh-TW" altLang="en-US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深圳</a:t>
            </a:r>
            <a:r>
              <a:rPr kumimoji="0" lang="en-US" altLang="zh-TW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)</a:t>
            </a:r>
            <a:endParaRPr kumimoji="0" lang="en-US" altLang="zh-TW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  <a:cs typeface="+mn-cs"/>
            </a:endParaRPr>
          </a:p>
          <a:p>
            <a:pPr eaLnBrk="0" hangingPunct="0">
              <a:defRPr/>
            </a:pPr>
            <a:r>
              <a:rPr kumimoji="0" lang="en-US" altLang="zh-CN" dirty="0" err="1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芯唐电子科技</a:t>
            </a:r>
            <a:r>
              <a:rPr kumimoji="0" lang="en-US" altLang="zh-CN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(</a:t>
            </a:r>
            <a:r>
              <a:rPr kumimoji="0" lang="zh-TW" altLang="en-US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香港</a:t>
            </a:r>
            <a:r>
              <a:rPr kumimoji="0" lang="en-US" altLang="zh-TW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)</a:t>
            </a:r>
            <a:endParaRPr kumimoji="0" lang="en-US" altLang="zh-TW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  <a:cs typeface="+mn-cs"/>
            </a:endParaRPr>
          </a:p>
          <a:p>
            <a:pPr eaLnBrk="0" hangingPunct="0">
              <a:defRPr/>
            </a:pPr>
            <a:r>
              <a:rPr kumimoji="0" lang="zh-CN" altLang="en-US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有限公司</a:t>
            </a:r>
            <a:endParaRPr kumimoji="0" lang="zh-TW" altLang="en-US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  <a:cs typeface="+mn-cs"/>
            </a:endParaRPr>
          </a:p>
        </p:txBody>
      </p:sp>
      <p:sp>
        <p:nvSpPr>
          <p:cNvPr id="32777" name="AutoShape 16"/>
          <p:cNvSpPr>
            <a:spLocks noChangeArrowheads="1"/>
          </p:cNvSpPr>
          <p:nvPr/>
        </p:nvSpPr>
        <p:spPr bwMode="auto">
          <a:xfrm>
            <a:off x="2563813" y="3979863"/>
            <a:ext cx="90487" cy="93662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3366">
                  <a:alpha val="50000"/>
                </a:srgbClr>
              </a:gs>
              <a:gs pos="100000">
                <a:srgbClr val="00182F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bg1"/>
            </a:solidFill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eaLnBrk="0" hangingPunct="0"/>
            <a:endParaRPr kumimoji="0" lang="zh-TW" altLang="en-US" sz="1200">
              <a:latin typeface="Arial" charset="0"/>
              <a:ea typeface="新細明體" charset="-120"/>
            </a:endParaRPr>
          </a:p>
        </p:txBody>
      </p:sp>
      <p:sp>
        <p:nvSpPr>
          <p:cNvPr id="32778" name="AutoShape 31"/>
          <p:cNvSpPr>
            <a:spLocks noChangeArrowheads="1"/>
          </p:cNvSpPr>
          <p:nvPr/>
        </p:nvSpPr>
        <p:spPr bwMode="auto">
          <a:xfrm>
            <a:off x="4935538" y="4040188"/>
            <a:ext cx="90487" cy="90487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3366">
                  <a:alpha val="50000"/>
                </a:srgbClr>
              </a:gs>
              <a:gs pos="100000">
                <a:srgbClr val="00182F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bg1"/>
            </a:solidFill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eaLnBrk="0" hangingPunct="0"/>
            <a:endParaRPr kumimoji="0" lang="zh-TW" altLang="en-US" sz="1200">
              <a:latin typeface="Arial" charset="0"/>
              <a:ea typeface="新細明體" charset="-120"/>
            </a:endParaRPr>
          </a:p>
        </p:txBody>
      </p:sp>
      <p:sp>
        <p:nvSpPr>
          <p:cNvPr id="32779" name="AutoShape 32"/>
          <p:cNvSpPr>
            <a:spLocks noChangeArrowheads="1"/>
          </p:cNvSpPr>
          <p:nvPr/>
        </p:nvSpPr>
        <p:spPr bwMode="auto">
          <a:xfrm>
            <a:off x="6427788" y="4197350"/>
            <a:ext cx="88900" cy="90488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3366">
                  <a:alpha val="50000"/>
                </a:srgbClr>
              </a:gs>
              <a:gs pos="100000">
                <a:srgbClr val="00182F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bg1"/>
            </a:solidFill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eaLnBrk="0" hangingPunct="0"/>
            <a:endParaRPr kumimoji="0" lang="zh-TW" altLang="en-US" sz="1200">
              <a:latin typeface="Arial" charset="0"/>
              <a:ea typeface="新細明體" charset="-120"/>
            </a:endParaRPr>
          </a:p>
        </p:txBody>
      </p:sp>
      <p:sp>
        <p:nvSpPr>
          <p:cNvPr id="32780" name="AutoShape 34"/>
          <p:cNvSpPr>
            <a:spLocks noChangeArrowheads="1"/>
          </p:cNvSpPr>
          <p:nvPr/>
        </p:nvSpPr>
        <p:spPr bwMode="auto">
          <a:xfrm>
            <a:off x="6303963" y="4170363"/>
            <a:ext cx="90487" cy="90487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3366">
                  <a:alpha val="50000"/>
                </a:srgbClr>
              </a:gs>
              <a:gs pos="100000">
                <a:srgbClr val="00182F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bg1"/>
            </a:solidFill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eaLnBrk="0" hangingPunct="0"/>
            <a:endParaRPr kumimoji="0" lang="zh-TW" altLang="en-US" sz="1200">
              <a:latin typeface="Arial" charset="0"/>
              <a:ea typeface="新細明體" charset="-120"/>
            </a:endParaRPr>
          </a:p>
        </p:txBody>
      </p:sp>
      <p:sp>
        <p:nvSpPr>
          <p:cNvPr id="32781" name="AutoShape 35"/>
          <p:cNvSpPr>
            <a:spLocks noChangeArrowheads="1"/>
          </p:cNvSpPr>
          <p:nvPr/>
        </p:nvSpPr>
        <p:spPr bwMode="auto">
          <a:xfrm>
            <a:off x="6373813" y="4005263"/>
            <a:ext cx="90487" cy="90487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3366">
                  <a:alpha val="50000"/>
                </a:srgbClr>
              </a:gs>
              <a:gs pos="100000">
                <a:srgbClr val="00182F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bg1"/>
            </a:solidFill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eaLnBrk="0" hangingPunct="0"/>
            <a:endParaRPr kumimoji="0" lang="zh-TW" altLang="en-US" sz="1200">
              <a:latin typeface="Arial" charset="0"/>
              <a:ea typeface="新細明體" charset="-120"/>
            </a:endParaRPr>
          </a:p>
        </p:txBody>
      </p:sp>
      <p:sp>
        <p:nvSpPr>
          <p:cNvPr id="32782" name="AutoShape 33"/>
          <p:cNvSpPr>
            <a:spLocks noChangeArrowheads="1"/>
          </p:cNvSpPr>
          <p:nvPr/>
        </p:nvSpPr>
        <p:spPr bwMode="auto">
          <a:xfrm>
            <a:off x="6267450" y="4292600"/>
            <a:ext cx="90488" cy="90488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3366">
                  <a:alpha val="50000"/>
                </a:srgbClr>
              </a:gs>
              <a:gs pos="100000">
                <a:srgbClr val="00182F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bg1"/>
            </a:solidFill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eaLnBrk="0" hangingPunct="0"/>
            <a:endParaRPr kumimoji="0" lang="zh-TW" altLang="en-US" sz="1200">
              <a:latin typeface="Arial" charset="0"/>
              <a:ea typeface="新細明體" charset="-120"/>
            </a:endParaRPr>
          </a:p>
        </p:txBody>
      </p:sp>
      <p:sp>
        <p:nvSpPr>
          <p:cNvPr id="5144" name="Text Box 28"/>
          <p:cNvSpPr txBox="1">
            <a:spLocks noChangeArrowheads="1"/>
          </p:cNvSpPr>
          <p:nvPr/>
        </p:nvSpPr>
        <p:spPr bwMode="auto">
          <a:xfrm>
            <a:off x="473075" y="3648075"/>
            <a:ext cx="1957388" cy="1149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5996" tIns="35996" rIns="35996" bIns="35996" anchor="ctr"/>
          <a:lstStyle>
            <a:defPPr>
              <a:defRPr lang="en-US"/>
            </a:defPPr>
            <a:lvl1pPr eaLnBrk="0" hangingPunct="0">
              <a:buSzPct val="50000"/>
              <a:buFont typeface="Wingdings" pitchFamily="2" charset="2"/>
              <a:buChar char="n"/>
              <a:defRPr kumimoji="0" sz="1200" b="0">
                <a:latin typeface="微軟正黑體" pitchFamily="34" charset="-120"/>
                <a:ea typeface="微軟正黑體" pitchFamily="34" charset="-120"/>
                <a:cs typeface="+mn-cs"/>
              </a:defRPr>
            </a:lvl1pPr>
          </a:lstStyle>
          <a:p>
            <a:pPr>
              <a:defRPr/>
            </a:pPr>
            <a:r>
              <a:rPr lang="zh-TW" altLang="en-US" dirty="0"/>
              <a:t>  所在地：美國加州矽谷</a:t>
            </a:r>
          </a:p>
          <a:p>
            <a:pPr>
              <a:defRPr/>
            </a:pPr>
            <a:r>
              <a:rPr lang="zh-TW" altLang="en-US" dirty="0"/>
              <a:t>  美國團隊以一流類比設計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   </a:t>
            </a:r>
            <a:r>
              <a:rPr lang="zh-TW" altLang="en-US" dirty="0"/>
              <a:t>技術及創新能量，負責消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   </a:t>
            </a:r>
            <a:r>
              <a:rPr lang="zh-TW" altLang="en-US" dirty="0"/>
              <a:t>費產品研發</a:t>
            </a:r>
            <a:r>
              <a:rPr lang="zh-TW" altLang="en-US" dirty="0" smtClean="0"/>
              <a:t>及美</a:t>
            </a:r>
            <a:r>
              <a:rPr lang="zh-TW" altLang="en-US" dirty="0"/>
              <a:t>國</a:t>
            </a:r>
            <a:r>
              <a:rPr lang="zh-TW" altLang="en-US" dirty="0" smtClean="0"/>
              <a:t>市場</a:t>
            </a:r>
            <a:r>
              <a:rPr lang="zh-TW" altLang="en-US" dirty="0"/>
              <a:t>行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   </a:t>
            </a:r>
            <a:r>
              <a:rPr lang="zh-TW" altLang="en-US" dirty="0"/>
              <a:t>銷及技術支援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2982913" y="1412875"/>
            <a:ext cx="3598862" cy="1176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5996" tIns="35996" rIns="35996" bIns="35996" anchor="ctr"/>
          <a:lstStyle/>
          <a:p>
            <a:pPr eaLnBrk="0" hangingPunct="0">
              <a:buSzPct val="50000"/>
              <a:buFont typeface="Wingdings" pitchFamily="2" charset="2"/>
              <a:buChar char="n"/>
              <a:defRPr/>
            </a:pPr>
            <a:r>
              <a:rPr kumimoji="0" lang="zh-TW" altLang="en-US" sz="16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  <a:t>  </a:t>
            </a:r>
            <a:r>
              <a:rPr kumimoji="0" lang="zh-TW" altLang="en-US" sz="14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  <a:t>所在地：台灣新竹科學工業園區</a:t>
            </a:r>
          </a:p>
          <a:p>
            <a:pPr eaLnBrk="0" hangingPunct="0">
              <a:buSzPct val="50000"/>
              <a:buFont typeface="Wingdings" pitchFamily="2" charset="2"/>
              <a:buChar char="n"/>
              <a:defRPr/>
            </a:pPr>
            <a:r>
              <a:rPr kumimoji="0" lang="zh-TW" altLang="en-US" sz="16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  <a:t>  </a:t>
            </a:r>
            <a:r>
              <a:rPr kumimoji="0" lang="zh-TW" altLang="en-US" sz="14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  <a:t>台灣團隊專責全球營運之運籌規劃，</a:t>
            </a:r>
            <a:r>
              <a:rPr kumimoji="0" lang="en-US" altLang="zh-TW" sz="14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  <a:t/>
            </a:r>
            <a:br>
              <a:rPr kumimoji="0" lang="en-US" altLang="zh-TW" sz="14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</a:br>
            <a:r>
              <a:rPr kumimoji="0" lang="en-US" altLang="zh-TW" sz="14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  <a:t>    </a:t>
            </a:r>
            <a:r>
              <a:rPr kumimoji="0" lang="zh-TW" altLang="en-US" sz="14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  <a:t>整合各地之產品研發、行銷、製造及銷</a:t>
            </a:r>
            <a:r>
              <a:rPr kumimoji="0" lang="en-US" altLang="zh-TW" sz="14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  <a:t/>
            </a:r>
            <a:br>
              <a:rPr kumimoji="0" lang="en-US" altLang="zh-TW" sz="14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</a:br>
            <a:r>
              <a:rPr kumimoji="0" lang="en-US" altLang="zh-TW" sz="14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  <a:t>    </a:t>
            </a:r>
            <a:r>
              <a:rPr kumimoji="0" lang="zh-TW" altLang="en-US" sz="1400" dirty="0">
                <a:solidFill>
                  <a:srgbClr val="000000"/>
                </a:solidFill>
                <a:latin typeface="微軟正黑體"/>
                <a:ea typeface="微軟正黑體"/>
                <a:cs typeface="微軟正黑體"/>
              </a:rPr>
              <a:t>售活動及相關產業資訊</a:t>
            </a:r>
          </a:p>
        </p:txBody>
      </p:sp>
      <p:sp>
        <p:nvSpPr>
          <p:cNvPr id="5150" name="Text Box 50"/>
          <p:cNvSpPr txBox="1">
            <a:spLocks noChangeArrowheads="1"/>
          </p:cNvSpPr>
          <p:nvPr/>
        </p:nvSpPr>
        <p:spPr bwMode="auto">
          <a:xfrm>
            <a:off x="2982913" y="1052513"/>
            <a:ext cx="3598862" cy="360362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 lIns="35996" tIns="35996" rIns="35996" bIns="35996" anchor="ctr"/>
          <a:lstStyle/>
          <a:p>
            <a:pPr algn="ctr" eaLnBrk="0" hangingPunct="0">
              <a:defRPr/>
            </a:pPr>
            <a:r>
              <a:rPr kumimoji="0" lang="zh-TW" altLang="en-US" sz="16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新唐科技股份有限公司</a:t>
            </a:r>
            <a:r>
              <a:rPr kumimoji="0" lang="en-US" altLang="zh-TW" sz="16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(</a:t>
            </a:r>
            <a:r>
              <a:rPr kumimoji="0" lang="zh-TW" altLang="en-US" sz="16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總部</a:t>
            </a:r>
            <a:r>
              <a:rPr kumimoji="0" lang="en-US" altLang="zh-TW" sz="16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rPr>
              <a:t>)</a:t>
            </a:r>
          </a:p>
        </p:txBody>
      </p:sp>
      <p:sp>
        <p:nvSpPr>
          <p:cNvPr id="5152" name="Text Box 28"/>
          <p:cNvSpPr txBox="1">
            <a:spLocks noChangeArrowheads="1"/>
          </p:cNvSpPr>
          <p:nvPr/>
        </p:nvSpPr>
        <p:spPr bwMode="auto">
          <a:xfrm>
            <a:off x="3635375" y="5553075"/>
            <a:ext cx="1957388" cy="8921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5996" tIns="35996" rIns="35996" bIns="35996" anchor="ctr"/>
          <a:lstStyle>
            <a:defPPr>
              <a:defRPr lang="en-US"/>
            </a:defPPr>
            <a:lvl1pPr>
              <a:buSzPct val="50000"/>
              <a:buFont typeface="Wingdings" pitchFamily="2" charset="2"/>
              <a:buChar char="n"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新細明體" pitchFamily="18" charset="-120"/>
              </a:defRPr>
            </a:lvl1pPr>
          </a:lstStyle>
          <a:p>
            <a:pPr eaLnBrk="0" hangingPunct="0">
              <a:defRPr/>
            </a:pPr>
            <a:r>
              <a:rPr kumimoji="0" lang="zh-TW" altLang="en-US" b="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kumimoji="0" lang="zh-TW" altLang="en-US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所在地</a:t>
            </a:r>
            <a:r>
              <a:rPr kumimoji="0" lang="zh-TW" altLang="en-US" b="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：</a:t>
            </a:r>
            <a:r>
              <a:rPr kumimoji="0" lang="zh-TW" altLang="en-US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以色列 </a:t>
            </a:r>
            <a:r>
              <a:rPr kumimoji="0" lang="en-US" altLang="zh-TW" b="0" dirty="0" err="1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Herzlia</a:t>
            </a:r>
            <a:endParaRPr kumimoji="0" lang="en-US" altLang="zh-TW" b="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 eaLnBrk="0" hangingPunct="0">
              <a:defRPr/>
            </a:pPr>
            <a:r>
              <a:rPr kumimoji="0" lang="zh-TW" altLang="en-US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 以色列團隊具備優越系統</a:t>
            </a:r>
            <a:r>
              <a:rPr kumimoji="0" lang="en-US" altLang="zh-TW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kumimoji="0" lang="en-US" altLang="zh-TW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kumimoji="0" lang="en-US" altLang="zh-TW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kumimoji="0" lang="zh-TW" altLang="en-US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創新能力，負責電腦及消</a:t>
            </a:r>
            <a:r>
              <a:rPr kumimoji="0" lang="en-US" altLang="zh-TW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kumimoji="0" lang="en-US" altLang="zh-TW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kumimoji="0" lang="en-US" altLang="zh-TW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kumimoji="0" lang="zh-TW" altLang="en-US" b="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費產品研發</a:t>
            </a:r>
            <a:endParaRPr kumimoji="0" lang="zh-TW" altLang="en-US" b="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908175" y="836613"/>
            <a:ext cx="5256213" cy="71437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cxnSp>
        <p:nvCxnSpPr>
          <p:cNvPr id="3" name="Straight Connector 2"/>
          <p:cNvCxnSpPr>
            <a:stCxn id="32777" idx="2"/>
            <a:endCxn id="5144" idx="3"/>
          </p:cNvCxnSpPr>
          <p:nvPr/>
        </p:nvCxnSpPr>
        <p:spPr>
          <a:xfrm flipH="1">
            <a:off x="2430463" y="4073525"/>
            <a:ext cx="160337" cy="149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5148" idx="2"/>
            <a:endCxn id="32779" idx="2"/>
          </p:cNvCxnSpPr>
          <p:nvPr/>
        </p:nvCxnSpPr>
        <p:spPr>
          <a:xfrm>
            <a:off x="4783138" y="2589213"/>
            <a:ext cx="1708150" cy="169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2778" idx="2"/>
            <a:endCxn id="5130" idx="0"/>
          </p:cNvCxnSpPr>
          <p:nvPr/>
        </p:nvCxnSpPr>
        <p:spPr>
          <a:xfrm flipH="1">
            <a:off x="4614863" y="4130675"/>
            <a:ext cx="385762" cy="1169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32781" idx="2"/>
            <a:endCxn id="5126" idx="1"/>
          </p:cNvCxnSpPr>
          <p:nvPr/>
        </p:nvCxnSpPr>
        <p:spPr>
          <a:xfrm>
            <a:off x="6464300" y="4032250"/>
            <a:ext cx="377825" cy="693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32782" idx="2"/>
            <a:endCxn id="5126" idx="1"/>
          </p:cNvCxnSpPr>
          <p:nvPr/>
        </p:nvCxnSpPr>
        <p:spPr>
          <a:xfrm>
            <a:off x="6357938" y="4357688"/>
            <a:ext cx="484187" cy="368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32780" idx="2"/>
            <a:endCxn id="5126" idx="1"/>
          </p:cNvCxnSpPr>
          <p:nvPr/>
        </p:nvCxnSpPr>
        <p:spPr>
          <a:xfrm>
            <a:off x="6367463" y="4260850"/>
            <a:ext cx="474662" cy="465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662363" y="6381750"/>
            <a:ext cx="2133600" cy="365125"/>
          </a:xfrm>
        </p:spPr>
        <p:txBody>
          <a:bodyPr/>
          <a:lstStyle/>
          <a:p>
            <a:pPr>
              <a:defRPr/>
            </a:pPr>
            <a:fld id="{DC5D59BD-AF60-4089-A2B8-CDC2BACDA0F7}" type="slidenum">
              <a:rPr lang="en-US" altLang="zh-TW" smtClean="0"/>
              <a:pPr>
                <a:defRPr/>
              </a:pPr>
              <a:t>5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sp>
        <p:nvSpPr>
          <p:cNvPr id="18437" name="Rectangle 2"/>
          <p:cNvSpPr>
            <a:spLocks noChangeArrowheads="1"/>
          </p:cNvSpPr>
          <p:nvPr/>
        </p:nvSpPr>
        <p:spPr bwMode="auto">
          <a:xfrm>
            <a:off x="250825" y="-144463"/>
            <a:ext cx="8893175" cy="1270001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zh-TW" altLang="en-US" sz="3600" b="1" dirty="0">
                <a:solidFill>
                  <a:srgbClr val="E31803"/>
                </a:solidFill>
                <a:latin typeface="微軟正黑體" pitchFamily="34" charset="-120"/>
                <a:ea typeface="微軟正黑體" pitchFamily="34" charset="-120"/>
                <a:cs typeface="+mj-cs"/>
              </a:rPr>
              <a:t>新唐全球人力素質</a:t>
            </a:r>
            <a:endParaRPr lang="en-US" altLang="zh-TW" sz="3600" b="1" dirty="0">
              <a:solidFill>
                <a:srgbClr val="E31803"/>
              </a:solidFill>
              <a:latin typeface="微軟正黑體" pitchFamily="34" charset="-120"/>
              <a:ea typeface="微軟正黑體" pitchFamily="34" charset="-120"/>
              <a:cs typeface="+mj-cs"/>
            </a:endParaRPr>
          </a:p>
        </p:txBody>
      </p:sp>
      <p:sp>
        <p:nvSpPr>
          <p:cNvPr id="20536" name="Text Box 5"/>
          <p:cNvSpPr txBox="1">
            <a:spLocks noChangeArrowheads="1"/>
          </p:cNvSpPr>
          <p:nvPr/>
        </p:nvSpPr>
        <p:spPr bwMode="auto">
          <a:xfrm>
            <a:off x="323850" y="3213100"/>
            <a:ext cx="8785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pPr algn="ctr"/>
            <a:r>
              <a:rPr lang="en-US" altLang="zh-TW" sz="2000" b="1">
                <a:ea typeface="微軟正黑體"/>
                <a:cs typeface="微軟正黑體"/>
              </a:rPr>
              <a:t>50%</a:t>
            </a:r>
            <a:r>
              <a:rPr lang="zh-TW" altLang="en-US" sz="2000" b="1">
                <a:ea typeface="微軟正黑體"/>
                <a:cs typeface="微軟正黑體"/>
              </a:rPr>
              <a:t>人員為</a:t>
            </a:r>
            <a:r>
              <a:rPr lang="en-US" altLang="zh-TW" sz="2000" b="1">
                <a:ea typeface="微軟正黑體"/>
                <a:cs typeface="微軟正黑體"/>
              </a:rPr>
              <a:t>5~15</a:t>
            </a:r>
            <a:r>
              <a:rPr lang="zh-TW" altLang="en-US" sz="2000" b="1">
                <a:ea typeface="微軟正黑體"/>
                <a:cs typeface="微軟正黑體"/>
              </a:rPr>
              <a:t>年資歷之專業團隊，</a:t>
            </a:r>
            <a:r>
              <a:rPr lang="en-US" altLang="zh-TW" sz="2000" b="1">
                <a:ea typeface="微軟正黑體"/>
                <a:cs typeface="微軟正黑體"/>
              </a:rPr>
              <a:t>85%</a:t>
            </a:r>
            <a:r>
              <a:rPr lang="zh-TW" altLang="en-US" sz="2000" b="1">
                <a:ea typeface="微軟正黑體"/>
                <a:cs typeface="微軟正黑體"/>
              </a:rPr>
              <a:t>人員具大學</a:t>
            </a:r>
            <a:r>
              <a:rPr lang="en-US" altLang="zh-TW" sz="2000" b="1">
                <a:ea typeface="微軟正黑體"/>
                <a:cs typeface="微軟正黑體"/>
              </a:rPr>
              <a:t>(</a:t>
            </a:r>
            <a:r>
              <a:rPr lang="zh-TW" altLang="en-US" sz="2000" b="1">
                <a:ea typeface="微軟正黑體"/>
                <a:cs typeface="微軟正黑體"/>
              </a:rPr>
              <a:t>含</a:t>
            </a:r>
            <a:r>
              <a:rPr lang="en-US" altLang="zh-TW" sz="2000" b="1">
                <a:ea typeface="微軟正黑體"/>
                <a:cs typeface="微軟正黑體"/>
              </a:rPr>
              <a:t>)</a:t>
            </a:r>
            <a:r>
              <a:rPr lang="zh-TW" altLang="en-US" sz="2000" b="1">
                <a:ea typeface="微軟正黑體"/>
                <a:cs typeface="微軟正黑體"/>
              </a:rPr>
              <a:t>以上學歷</a:t>
            </a:r>
          </a:p>
        </p:txBody>
      </p:sp>
      <p:sp>
        <p:nvSpPr>
          <p:cNvPr id="20537" name="Text Box 86"/>
          <p:cNvSpPr txBox="1">
            <a:spLocks noChangeArrowheads="1"/>
          </p:cNvSpPr>
          <p:nvPr/>
        </p:nvSpPr>
        <p:spPr bwMode="auto">
          <a:xfrm>
            <a:off x="2268538" y="5805488"/>
            <a:ext cx="4854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pPr algn="ctr"/>
            <a:r>
              <a:rPr kumimoji="0" lang="zh-TW" altLang="en-US" sz="2000" b="1">
                <a:ea typeface="微軟正黑體"/>
                <a:cs typeface="微軟正黑體"/>
              </a:rPr>
              <a:t>超過</a:t>
            </a:r>
            <a:r>
              <a:rPr kumimoji="0" lang="en-US" altLang="zh-TW" sz="2000" b="1">
                <a:ea typeface="微軟正黑體"/>
                <a:cs typeface="微軟正黑體"/>
              </a:rPr>
              <a:t>70%</a:t>
            </a:r>
            <a:r>
              <a:rPr kumimoji="0" lang="zh-TW" altLang="en-US" sz="2000" b="1">
                <a:ea typeface="微軟正黑體"/>
                <a:cs typeface="微軟正黑體"/>
              </a:rPr>
              <a:t>碩博士之高素質研發人力</a:t>
            </a:r>
            <a:endParaRPr lang="zh-TW" altLang="en-US" sz="2000" b="1">
              <a:ea typeface="微軟正黑體"/>
              <a:cs typeface="微軟正黑體"/>
            </a:endParaRPr>
          </a:p>
        </p:txBody>
      </p:sp>
      <p:sp>
        <p:nvSpPr>
          <p:cNvPr id="9224" name="Rectangle 5"/>
          <p:cNvSpPr>
            <a:spLocks noChangeArrowheads="1"/>
          </p:cNvSpPr>
          <p:nvPr/>
        </p:nvSpPr>
        <p:spPr bwMode="auto">
          <a:xfrm>
            <a:off x="611188" y="1143000"/>
            <a:ext cx="4029075" cy="1947863"/>
          </a:xfrm>
          <a:prstGeom prst="rect">
            <a:avLst/>
          </a:prstGeom>
          <a:gradFill rotWithShape="1">
            <a:gsLst>
              <a:gs pos="0">
                <a:schemeClr val="bg1">
                  <a:alpha val="51999"/>
                </a:schemeClr>
              </a:gs>
              <a:gs pos="100000">
                <a:srgbClr val="EBEBF5"/>
              </a:gs>
            </a:gsLst>
            <a:lin ang="5400000" scaled="1"/>
          </a:gradFill>
          <a:ln w="57150" algn="ctr">
            <a:solidFill>
              <a:schemeClr val="accent4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zh-TW" altLang="en-US" sz="1200" b="1">
              <a:solidFill>
                <a:srgbClr val="0070C0"/>
              </a:solidFill>
              <a:ea typeface="文鼎中圓"/>
              <a:cs typeface="文鼎中圓"/>
            </a:endParaRPr>
          </a:p>
        </p:txBody>
      </p:sp>
      <p:sp>
        <p:nvSpPr>
          <p:cNvPr id="20539" name="Rectangle 5"/>
          <p:cNvSpPr>
            <a:spLocks noChangeArrowheads="1"/>
          </p:cNvSpPr>
          <p:nvPr/>
        </p:nvSpPr>
        <p:spPr bwMode="auto">
          <a:xfrm>
            <a:off x="2771775" y="3736975"/>
            <a:ext cx="3887788" cy="1979613"/>
          </a:xfrm>
          <a:prstGeom prst="rect">
            <a:avLst/>
          </a:prstGeom>
          <a:gradFill rotWithShape="1">
            <a:gsLst>
              <a:gs pos="0">
                <a:schemeClr val="bg1">
                  <a:alpha val="51999"/>
                </a:schemeClr>
              </a:gs>
              <a:gs pos="100000">
                <a:srgbClr val="F0D9B8"/>
              </a:gs>
            </a:gsLst>
            <a:lin ang="5400000" scaled="1"/>
          </a:gradFill>
          <a:ln w="57150" algn="ctr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TW" altLang="en-US" sz="1200" b="1">
              <a:ea typeface="文鼎中圓"/>
              <a:cs typeface="文鼎中圓"/>
            </a:endParaRPr>
          </a:p>
        </p:txBody>
      </p:sp>
      <p:sp>
        <p:nvSpPr>
          <p:cNvPr id="20540" name="Text Box 16"/>
          <p:cNvSpPr txBox="1">
            <a:spLocks noChangeArrowheads="1"/>
          </p:cNvSpPr>
          <p:nvPr/>
        </p:nvSpPr>
        <p:spPr bwMode="auto">
          <a:xfrm>
            <a:off x="611188" y="6246813"/>
            <a:ext cx="49688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5F945C"/>
            </a:prst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zh-TW" altLang="en-US" sz="1200">
                <a:solidFill>
                  <a:schemeClr val="tx2"/>
                </a:solidFill>
                <a:latin typeface="微軟正黑體"/>
                <a:ea typeface="微軟正黑體"/>
                <a:cs typeface="微軟正黑體"/>
              </a:rPr>
              <a:t>註：上述人力資料不含工廠線上技術員</a:t>
            </a:r>
            <a:endParaRPr kumimoji="0" lang="en-US" altLang="zh-TW" sz="1200">
              <a:solidFill>
                <a:schemeClr val="tx2"/>
              </a:solidFill>
              <a:latin typeface="微軟正黑體"/>
              <a:ea typeface="微軟正黑體"/>
              <a:cs typeface="微軟正黑體"/>
            </a:endParaRPr>
          </a:p>
        </p:txBody>
      </p:sp>
      <p:sp>
        <p:nvSpPr>
          <p:cNvPr id="9227" name="Rectangle 5"/>
          <p:cNvSpPr>
            <a:spLocks noChangeArrowheads="1"/>
          </p:cNvSpPr>
          <p:nvPr/>
        </p:nvSpPr>
        <p:spPr bwMode="auto">
          <a:xfrm>
            <a:off x="4864100" y="1152525"/>
            <a:ext cx="4029075" cy="1947863"/>
          </a:xfrm>
          <a:prstGeom prst="rect">
            <a:avLst/>
          </a:prstGeom>
          <a:gradFill rotWithShape="1">
            <a:gsLst>
              <a:gs pos="0">
                <a:schemeClr val="bg1">
                  <a:alpha val="51999"/>
                </a:schemeClr>
              </a:gs>
              <a:gs pos="100000">
                <a:srgbClr val="EBEBF5"/>
              </a:gs>
            </a:gsLst>
            <a:lin ang="5400000" scaled="1"/>
          </a:gradFill>
          <a:ln w="57150" algn="ctr">
            <a:solidFill>
              <a:schemeClr val="accent4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zh-TW" altLang="en-US" sz="1200" b="1">
              <a:ea typeface="文鼎中圓"/>
              <a:cs typeface="文鼎中圓"/>
            </a:endParaRPr>
          </a:p>
        </p:txBody>
      </p:sp>
      <p:graphicFrame>
        <p:nvGraphicFramePr>
          <p:cNvPr id="20531" name="Object 51"/>
          <p:cNvGraphicFramePr>
            <a:graphicFrameLocks/>
          </p:cNvGraphicFramePr>
          <p:nvPr/>
        </p:nvGraphicFramePr>
        <p:xfrm>
          <a:off x="5226050" y="1128713"/>
          <a:ext cx="3467100" cy="1976437"/>
        </p:xfrm>
        <a:graphic>
          <a:graphicData uri="http://schemas.openxmlformats.org/presentationml/2006/ole">
            <p:oleObj spid="_x0000_s20531" r:id="rId4" imgW="3468925" imgH="1981372" progId="Excel.Sheet.8">
              <p:embed/>
            </p:oleObj>
          </a:graphicData>
        </a:graphic>
      </p:graphicFrame>
      <p:graphicFrame>
        <p:nvGraphicFramePr>
          <p:cNvPr id="20532" name="Object 52"/>
          <p:cNvGraphicFramePr>
            <a:graphicFrameLocks/>
          </p:cNvGraphicFramePr>
          <p:nvPr/>
        </p:nvGraphicFramePr>
        <p:xfrm>
          <a:off x="812800" y="1052513"/>
          <a:ext cx="3625850" cy="2062162"/>
        </p:xfrm>
        <a:graphic>
          <a:graphicData uri="http://schemas.openxmlformats.org/presentationml/2006/ole">
            <p:oleObj spid="_x0000_s20532" r:id="rId5" imgW="3627434" imgH="2060627" progId="Excel.Sheet.8">
              <p:embed/>
            </p:oleObj>
          </a:graphicData>
        </a:graphic>
      </p:graphicFrame>
      <p:graphicFrame>
        <p:nvGraphicFramePr>
          <p:cNvPr id="20533" name="Object 53"/>
          <p:cNvGraphicFramePr>
            <a:graphicFrameLocks/>
          </p:cNvGraphicFramePr>
          <p:nvPr/>
        </p:nvGraphicFramePr>
        <p:xfrm>
          <a:off x="2830513" y="3721100"/>
          <a:ext cx="3770312" cy="2011363"/>
        </p:xfrm>
        <a:graphic>
          <a:graphicData uri="http://schemas.openxmlformats.org/presentationml/2006/ole">
            <p:oleObj spid="_x0000_s20533" r:id="rId6" imgW="3773751" imgH="2011854" progId="Excel.Sheet.8">
              <p:embed/>
            </p:oleObj>
          </a:graphicData>
        </a:graphic>
      </p:graphicFrame>
      <p:sp>
        <p:nvSpPr>
          <p:cNvPr id="14" name="矩形 13"/>
          <p:cNvSpPr/>
          <p:nvPr/>
        </p:nvSpPr>
        <p:spPr>
          <a:xfrm>
            <a:off x="1908175" y="836613"/>
            <a:ext cx="5256213" cy="71437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6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544" name="TextBox 1"/>
          <p:cNvSpPr txBox="1">
            <a:spLocks noChangeArrowheads="1"/>
          </p:cNvSpPr>
          <p:nvPr/>
        </p:nvSpPr>
        <p:spPr bwMode="auto">
          <a:xfrm>
            <a:off x="684213" y="1268413"/>
            <a:ext cx="10318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/>
          <a:lstStyle/>
          <a:p>
            <a:pPr>
              <a:spcBef>
                <a:spcPct val="20000"/>
              </a:spcBef>
              <a:buClr>
                <a:srgbClr val="CC0000"/>
              </a:buClr>
              <a:buSzPct val="70000"/>
            </a:pPr>
            <a:r>
              <a:rPr lang="zh-TW" altLang="en-US" sz="1200" b="1">
                <a:solidFill>
                  <a:srgbClr val="E31803"/>
                </a:solidFill>
              </a:rPr>
              <a:t>專業年資</a:t>
            </a:r>
          </a:p>
        </p:txBody>
      </p:sp>
      <p:sp>
        <p:nvSpPr>
          <p:cNvPr id="20545" name="TextBox 1"/>
          <p:cNvSpPr txBox="1">
            <a:spLocks noChangeArrowheads="1"/>
          </p:cNvSpPr>
          <p:nvPr/>
        </p:nvSpPr>
        <p:spPr bwMode="auto">
          <a:xfrm>
            <a:off x="5003800" y="1268413"/>
            <a:ext cx="10334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/>
          <a:lstStyle/>
          <a:p>
            <a:pPr>
              <a:spcBef>
                <a:spcPct val="20000"/>
              </a:spcBef>
              <a:buClr>
                <a:srgbClr val="CC0000"/>
              </a:buClr>
              <a:buSzPct val="70000"/>
            </a:pPr>
            <a:r>
              <a:rPr lang="zh-TW" altLang="en-US" sz="1200" b="1">
                <a:solidFill>
                  <a:srgbClr val="E31803"/>
                </a:solidFill>
              </a:rPr>
              <a:t>學歷</a:t>
            </a:r>
          </a:p>
        </p:txBody>
      </p:sp>
      <p:sp>
        <p:nvSpPr>
          <p:cNvPr id="20546" name="TextBox 1"/>
          <p:cNvSpPr txBox="1">
            <a:spLocks noChangeArrowheads="1"/>
          </p:cNvSpPr>
          <p:nvPr/>
        </p:nvSpPr>
        <p:spPr bwMode="auto">
          <a:xfrm>
            <a:off x="2843213" y="3860800"/>
            <a:ext cx="12969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/>
          <a:lstStyle/>
          <a:p>
            <a:pPr>
              <a:spcBef>
                <a:spcPct val="20000"/>
              </a:spcBef>
              <a:buClr>
                <a:srgbClr val="CC0000"/>
              </a:buClr>
              <a:buSzPct val="70000"/>
            </a:pPr>
            <a:r>
              <a:rPr lang="zh-TW" altLang="en-US" sz="1200" b="1">
                <a:solidFill>
                  <a:srgbClr val="E31803"/>
                </a:solidFill>
              </a:rPr>
              <a:t>研發人員學歷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1"/>
          <p:cNvSpPr>
            <a:spLocks noChangeArrowheads="1"/>
          </p:cNvSpPr>
          <p:nvPr/>
        </p:nvSpPr>
        <p:spPr bwMode="auto">
          <a:xfrm>
            <a:off x="574675" y="5229225"/>
            <a:ext cx="8281988" cy="1133475"/>
          </a:xfrm>
          <a:prstGeom prst="rect">
            <a:avLst/>
          </a:prstGeom>
          <a:solidFill>
            <a:srgbClr val="F0D6CA"/>
          </a:solidFill>
          <a:ln w="9525">
            <a:noFill/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algn="ctr" eaLnBrk="0" hangingPunct="0"/>
            <a:endParaRPr kumimoji="0" lang="zh-TW" altLang="en-US" sz="1600">
              <a:latin typeface="Arial" charset="0"/>
              <a:ea typeface="微軟正黑體"/>
              <a:cs typeface="Arial" charset="0"/>
            </a:endParaRPr>
          </a:p>
        </p:txBody>
      </p:sp>
      <p:sp>
        <p:nvSpPr>
          <p:cNvPr id="38914" name="Rectangle 21"/>
          <p:cNvSpPr>
            <a:spLocks noChangeArrowheads="1"/>
          </p:cNvSpPr>
          <p:nvPr/>
        </p:nvSpPr>
        <p:spPr bwMode="auto">
          <a:xfrm>
            <a:off x="539750" y="5013325"/>
            <a:ext cx="8281988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algn="ctr" eaLnBrk="0" hangingPunct="0"/>
            <a:endParaRPr kumimoji="0" lang="zh-TW" altLang="en-US" sz="1600">
              <a:latin typeface="Arial" charset="0"/>
              <a:ea typeface="微軟正黑體"/>
              <a:cs typeface="Arial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-90488"/>
            <a:ext cx="8353425" cy="1143001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新唐主要產品簡介</a:t>
            </a:r>
            <a:endParaRPr lang="zh-TW" altLang="en-US" smtClean="0">
              <a:solidFill>
                <a:srgbClr val="E31803"/>
              </a:solidFill>
              <a:latin typeface="微軟正黑體"/>
              <a:ea typeface="微軟正黑體"/>
              <a:cs typeface="Verdana" pitchFamily="34" charset="0"/>
            </a:endParaRP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1"/>
          </p:nvPr>
        </p:nvSpPr>
        <p:spPr bwMode="auto">
          <a:xfrm>
            <a:off x="3662363" y="6376988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E301F7D-A0B9-487D-B91A-5AAFAC5DBCB1}" type="slidenum">
              <a:rPr lang="en-US" altLang="zh-TW" sz="1000" smtClean="0">
                <a:solidFill>
                  <a:srgbClr val="7F7F7F"/>
                </a:solidFill>
                <a:ea typeface="MS PGothic" pitchFamily="34" charset="-128"/>
                <a:cs typeface="Arial Unicode MS" pitchFamily="34" charset="-12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zh-TW" sz="1000" smtClean="0">
              <a:solidFill>
                <a:srgbClr val="7F7F7F"/>
              </a:solidFill>
              <a:ea typeface="MS PGothic" pitchFamily="34" charset="-128"/>
              <a:cs typeface="Arial Unicode MS" pitchFamily="34" charset="-120"/>
            </a:endParaRPr>
          </a:p>
        </p:txBody>
      </p:sp>
      <p:sp>
        <p:nvSpPr>
          <p:cNvPr id="38917" name="Rectangle 21"/>
          <p:cNvSpPr>
            <a:spLocks noChangeArrowheads="1"/>
          </p:cNvSpPr>
          <p:nvPr/>
        </p:nvSpPr>
        <p:spPr bwMode="auto">
          <a:xfrm>
            <a:off x="539750" y="3709988"/>
            <a:ext cx="8281988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algn="ctr" eaLnBrk="0" hangingPunct="0"/>
            <a:endParaRPr kumimoji="0" lang="zh-TW" altLang="en-US" sz="1600">
              <a:latin typeface="微軟正黑體"/>
              <a:ea typeface="微軟正黑體"/>
              <a:cs typeface="Arial" charset="0"/>
            </a:endParaRPr>
          </a:p>
        </p:txBody>
      </p:sp>
      <p:sp>
        <p:nvSpPr>
          <p:cNvPr id="38918" name="Rectangle 4"/>
          <p:cNvSpPr>
            <a:spLocks noChangeArrowheads="1"/>
          </p:cNvSpPr>
          <p:nvPr/>
        </p:nvSpPr>
        <p:spPr bwMode="auto">
          <a:xfrm>
            <a:off x="539750" y="1052513"/>
            <a:ext cx="8353425" cy="430212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eaLnBrk="0" hangingPunct="0"/>
            <a:r>
              <a:rPr kumimoji="0" lang="en-US" altLang="zh-TW" sz="1600" b="1">
                <a:solidFill>
                  <a:schemeClr val="bg1"/>
                </a:solidFill>
                <a:latin typeface="微軟正黑體"/>
                <a:ea typeface="微軟正黑體"/>
                <a:cs typeface="Arial" charset="0"/>
              </a:rPr>
              <a:t>   </a:t>
            </a:r>
            <a:r>
              <a:rPr kumimoji="0" lang="zh-TW" altLang="en-US" sz="1600" b="1">
                <a:solidFill>
                  <a:schemeClr val="bg1"/>
                </a:solidFill>
                <a:latin typeface="微軟正黑體"/>
                <a:ea typeface="微軟正黑體"/>
                <a:cs typeface="Arial" charset="0"/>
              </a:rPr>
              <a:t>產品分類</a:t>
            </a:r>
            <a:r>
              <a:rPr kumimoji="0" lang="en-US" altLang="zh-TW" sz="1600" b="1">
                <a:solidFill>
                  <a:schemeClr val="bg1"/>
                </a:solidFill>
                <a:latin typeface="微軟正黑體"/>
                <a:ea typeface="微軟正黑體"/>
                <a:cs typeface="Arial" charset="0"/>
              </a:rPr>
              <a:t> </a:t>
            </a:r>
            <a:r>
              <a:rPr kumimoji="0" lang="zh-TW" altLang="en-US" sz="1600" b="1">
                <a:solidFill>
                  <a:schemeClr val="bg1"/>
                </a:solidFill>
                <a:latin typeface="微軟正黑體"/>
                <a:ea typeface="微軟正黑體"/>
                <a:cs typeface="Arial" charset="0"/>
              </a:rPr>
              <a:t>　                   相關產品</a:t>
            </a:r>
            <a:r>
              <a:rPr kumimoji="0" lang="en-US" altLang="zh-TW" sz="1600" b="1">
                <a:solidFill>
                  <a:schemeClr val="bg1"/>
                </a:solidFill>
                <a:latin typeface="微軟正黑體"/>
                <a:ea typeface="微軟正黑體"/>
                <a:cs typeface="Arial" charset="0"/>
              </a:rPr>
              <a:t>   </a:t>
            </a:r>
            <a:r>
              <a:rPr kumimoji="0" lang="zh-TW" altLang="en-US" sz="1600" b="1">
                <a:solidFill>
                  <a:schemeClr val="bg1"/>
                </a:solidFill>
                <a:latin typeface="微軟正黑體"/>
                <a:ea typeface="微軟正黑體"/>
                <a:cs typeface="Arial" charset="0"/>
              </a:rPr>
              <a:t>                                            相關應用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611188" y="1773238"/>
            <a:ext cx="20161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SzPct val="75000"/>
              <a:buFont typeface="Arial" charset="0"/>
              <a:buNone/>
            </a:pPr>
            <a:r>
              <a:rPr lang="zh-TW" altLang="en-US" sz="1600">
                <a:latin typeface="微軟正黑體"/>
                <a:ea typeface="微軟正黑體"/>
                <a:cs typeface="Arial" charset="0"/>
              </a:rPr>
              <a:t>微控制器應用</a:t>
            </a:r>
            <a:r>
              <a:rPr lang="en-US" altLang="zh-TW" sz="1600">
                <a:latin typeface="微軟正黑體"/>
                <a:ea typeface="微軟正黑體"/>
                <a:cs typeface="Arial" charset="0"/>
              </a:rPr>
              <a:t>IC </a:t>
            </a:r>
            <a:endParaRPr kumimoji="0" lang="zh-TW" altLang="en-US" sz="1600">
              <a:latin typeface="微軟正黑體"/>
              <a:ea typeface="微軟正黑體"/>
              <a:cs typeface="Arial" charset="0"/>
            </a:endParaRPr>
          </a:p>
        </p:txBody>
      </p:sp>
      <p:sp>
        <p:nvSpPr>
          <p:cNvPr id="38920" name="Rectangle 9"/>
          <p:cNvSpPr>
            <a:spLocks noChangeArrowheads="1"/>
          </p:cNvSpPr>
          <p:nvPr/>
        </p:nvSpPr>
        <p:spPr bwMode="auto">
          <a:xfrm>
            <a:off x="5159375" y="1601788"/>
            <a:ext cx="38052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</a:pP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PC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週邊、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USB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控制系統、消費性產品、工業應用、教育學習機、玩具、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Wi-Fi IP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攝影機、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Appcessory for iDevices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、智慧家電、人機界面、智慧型產品相關應用</a:t>
            </a:r>
          </a:p>
        </p:txBody>
      </p:sp>
      <p:sp>
        <p:nvSpPr>
          <p:cNvPr id="38921" name="Text Box 11"/>
          <p:cNvSpPr txBox="1">
            <a:spLocks noChangeArrowheads="1"/>
          </p:cNvSpPr>
          <p:nvPr/>
        </p:nvSpPr>
        <p:spPr bwMode="auto">
          <a:xfrm>
            <a:off x="611188" y="4375150"/>
            <a:ext cx="17287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SzPct val="75000"/>
              <a:buFont typeface="Arial" charset="0"/>
              <a:buNone/>
            </a:pPr>
            <a:r>
              <a:rPr lang="zh-TW" altLang="en-US" sz="1600">
                <a:latin typeface="微軟正黑體"/>
                <a:ea typeface="微軟正黑體"/>
                <a:cs typeface="Arial" charset="0"/>
              </a:rPr>
              <a:t>雲端運算</a:t>
            </a:r>
            <a:r>
              <a:rPr lang="en-US" altLang="zh-TW" sz="1600">
                <a:latin typeface="微軟正黑體"/>
                <a:ea typeface="微軟正黑體"/>
                <a:cs typeface="Arial" charset="0"/>
              </a:rPr>
              <a:t>IC</a:t>
            </a:r>
          </a:p>
        </p:txBody>
      </p:sp>
      <p:sp>
        <p:nvSpPr>
          <p:cNvPr id="38922" name="Text Box 16"/>
          <p:cNvSpPr txBox="1">
            <a:spLocks noChangeArrowheads="1"/>
          </p:cNvSpPr>
          <p:nvPr/>
        </p:nvSpPr>
        <p:spPr bwMode="auto">
          <a:xfrm>
            <a:off x="611188" y="5480050"/>
            <a:ext cx="14414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SzPct val="75000"/>
              <a:buFont typeface="Arial" charset="0"/>
              <a:buNone/>
            </a:pPr>
            <a:r>
              <a:rPr lang="zh-TW" altLang="en-US" sz="1600">
                <a:latin typeface="微軟正黑體"/>
                <a:ea typeface="微軟正黑體"/>
                <a:cs typeface="Arial" charset="0"/>
              </a:rPr>
              <a:t>晶圓代工</a:t>
            </a:r>
          </a:p>
        </p:txBody>
      </p:sp>
      <p:sp>
        <p:nvSpPr>
          <p:cNvPr id="38923" name="Text Box 31"/>
          <p:cNvSpPr txBox="1">
            <a:spLocks noChangeArrowheads="1"/>
          </p:cNvSpPr>
          <p:nvPr/>
        </p:nvSpPr>
        <p:spPr bwMode="auto">
          <a:xfrm>
            <a:off x="5148263" y="4286250"/>
            <a:ext cx="35290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桌上型電腦、筆記型電腦、工業電腦伺服器、</a:t>
            </a:r>
            <a:r>
              <a:rPr kumimoji="0" lang="zh-CN" altLang="en-US" sz="1200">
                <a:latin typeface="微軟正黑體"/>
                <a:ea typeface="微軟正黑體"/>
                <a:cs typeface="Arial" charset="0"/>
              </a:rPr>
              <a:t>資料處理中心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、電腦週邊應用</a:t>
            </a:r>
          </a:p>
        </p:txBody>
      </p:sp>
      <p:sp>
        <p:nvSpPr>
          <p:cNvPr id="38924" name="Text Box 32"/>
          <p:cNvSpPr txBox="1">
            <a:spLocks noChangeArrowheads="1"/>
          </p:cNvSpPr>
          <p:nvPr/>
        </p:nvSpPr>
        <p:spPr bwMode="auto">
          <a:xfrm>
            <a:off x="2125663" y="1547813"/>
            <a:ext cx="316706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ARM MCU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</a:t>
            </a:r>
            <a:endParaRPr kumimoji="0" lang="en-US" altLang="zh-TW" sz="1200">
              <a:latin typeface="微軟正黑體"/>
              <a:ea typeface="微軟正黑體"/>
              <a:cs typeface="Arial" charset="0"/>
            </a:endParaRP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 ARM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視訊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 SoC </a:t>
            </a: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語音 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/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音樂 合成控制器</a:t>
            </a:r>
            <a:endParaRPr kumimoji="0" lang="en-US" altLang="zh-TW" sz="1200">
              <a:latin typeface="微軟正黑體"/>
              <a:ea typeface="微軟正黑體"/>
              <a:cs typeface="Arial" charset="0"/>
            </a:endParaRP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高階教育娛樂玩具控制器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 /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教育學習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 IC</a:t>
            </a: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工業用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-8bit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及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 32-bit MCU 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</a:t>
            </a:r>
          </a:p>
        </p:txBody>
      </p:sp>
      <p:sp>
        <p:nvSpPr>
          <p:cNvPr id="38925" name="Text Box 33"/>
          <p:cNvSpPr txBox="1">
            <a:spLocks noChangeArrowheads="1"/>
          </p:cNvSpPr>
          <p:nvPr/>
        </p:nvSpPr>
        <p:spPr bwMode="auto">
          <a:xfrm>
            <a:off x="2116138" y="3733800"/>
            <a:ext cx="28813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超級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I/O (SIO)</a:t>
            </a: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嵌入式控制器</a:t>
            </a:r>
            <a:endParaRPr kumimoji="0" lang="en-US" altLang="zh-TW" sz="1200">
              <a:latin typeface="微軟正黑體"/>
              <a:ea typeface="微軟正黑體"/>
              <a:cs typeface="Arial" charset="0"/>
            </a:endParaRP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電源管理</a:t>
            </a:r>
            <a:endParaRPr kumimoji="0" lang="en-US" altLang="zh-TW" sz="1200">
              <a:latin typeface="微軟正黑體"/>
              <a:ea typeface="微軟正黑體"/>
              <a:cs typeface="Arial" charset="0"/>
            </a:endParaRP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CN" altLang="en-US" sz="1200">
                <a:latin typeface="微軟正黑體"/>
                <a:ea typeface="微軟正黑體"/>
                <a:cs typeface="Arial" charset="0"/>
              </a:rPr>
              <a:t> 電平轉換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晶</a:t>
            </a:r>
            <a:r>
              <a:rPr kumimoji="0" lang="zh-CN" altLang="en-US" sz="1200">
                <a:latin typeface="微軟正黑體"/>
                <a:ea typeface="微軟正黑體"/>
                <a:cs typeface="Arial" charset="0"/>
              </a:rPr>
              <a:t>片</a:t>
            </a:r>
            <a:endParaRPr kumimoji="0" lang="en-US" altLang="zh-TW" sz="1200">
              <a:latin typeface="微軟正黑體"/>
              <a:ea typeface="微軟正黑體"/>
              <a:cs typeface="Arial" charset="0"/>
            </a:endParaRP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CN" altLang="en-US" sz="1200">
                <a:latin typeface="微軟正黑體"/>
                <a:ea typeface="微軟正黑體"/>
                <a:cs typeface="Arial" charset="0"/>
              </a:rPr>
              <a:t> 硬件監控晶片</a:t>
            </a: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可信任平臺模組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(TPM) </a:t>
            </a: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總線接口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Bridge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晶片</a:t>
            </a:r>
          </a:p>
        </p:txBody>
      </p:sp>
      <p:sp>
        <p:nvSpPr>
          <p:cNvPr id="38926" name="Text Box 34"/>
          <p:cNvSpPr txBox="1">
            <a:spLocks noChangeArrowheads="1"/>
          </p:cNvSpPr>
          <p:nvPr/>
        </p:nvSpPr>
        <p:spPr bwMode="auto">
          <a:xfrm>
            <a:off x="2116138" y="5249863"/>
            <a:ext cx="288131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高壓電源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IC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制程</a:t>
            </a: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Flat Cell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制程</a:t>
            </a: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嵌入式記憶體、混合訊號製程</a:t>
            </a: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一般邏輯製程 </a:t>
            </a:r>
          </a:p>
        </p:txBody>
      </p:sp>
      <p:sp>
        <p:nvSpPr>
          <p:cNvPr id="38927" name="Text Box 31"/>
          <p:cNvSpPr txBox="1">
            <a:spLocks noChangeArrowheads="1"/>
          </p:cNvSpPr>
          <p:nvPr/>
        </p:nvSpPr>
        <p:spPr bwMode="auto">
          <a:xfrm>
            <a:off x="5159375" y="5438775"/>
            <a:ext cx="3529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消費性語音晶片、家電及車用產品晶片、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LED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驅動器、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AC/DC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及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DC/DC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電源管理晶片之生產製造</a:t>
            </a:r>
          </a:p>
        </p:txBody>
      </p:sp>
      <p:sp>
        <p:nvSpPr>
          <p:cNvPr id="17" name="矩形 16"/>
          <p:cNvSpPr/>
          <p:nvPr/>
        </p:nvSpPr>
        <p:spPr>
          <a:xfrm>
            <a:off x="1908175" y="836613"/>
            <a:ext cx="5256213" cy="71437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8929" name="Rectangle 21"/>
          <p:cNvSpPr>
            <a:spLocks noChangeArrowheads="1"/>
          </p:cNvSpPr>
          <p:nvPr/>
        </p:nvSpPr>
        <p:spPr bwMode="auto">
          <a:xfrm>
            <a:off x="538163" y="2725738"/>
            <a:ext cx="8281987" cy="990600"/>
          </a:xfrm>
          <a:prstGeom prst="rect">
            <a:avLst/>
          </a:prstGeom>
          <a:solidFill>
            <a:srgbClr val="F0D6CA"/>
          </a:solidFill>
          <a:ln w="9525">
            <a:noFill/>
            <a:miter lim="800000"/>
            <a:headEnd/>
            <a:tailEnd/>
          </a:ln>
        </p:spPr>
        <p:txBody>
          <a:bodyPr wrap="none" lIns="91431" tIns="45716" rIns="91431" bIns="45716" anchor="ctr"/>
          <a:lstStyle/>
          <a:p>
            <a:pPr algn="ctr" eaLnBrk="0" hangingPunct="0"/>
            <a:endParaRPr kumimoji="0" lang="zh-TW" altLang="en-US" sz="1600">
              <a:latin typeface="微軟正黑體"/>
              <a:ea typeface="微軟正黑體"/>
              <a:cs typeface="Arial" charset="0"/>
            </a:endParaRPr>
          </a:p>
        </p:txBody>
      </p:sp>
      <p:sp>
        <p:nvSpPr>
          <p:cNvPr id="38930" name="Text Box 7"/>
          <p:cNvSpPr txBox="1">
            <a:spLocks noChangeArrowheads="1"/>
          </p:cNvSpPr>
          <p:nvPr/>
        </p:nvSpPr>
        <p:spPr bwMode="auto">
          <a:xfrm>
            <a:off x="577850" y="2924175"/>
            <a:ext cx="201612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SzPct val="75000"/>
              <a:buFont typeface="Arial" charset="0"/>
              <a:buNone/>
            </a:pPr>
            <a:r>
              <a:rPr lang="zh-TW" altLang="en-US" sz="1600">
                <a:latin typeface="微軟正黑體"/>
                <a:ea typeface="微軟正黑體"/>
                <a:cs typeface="Arial" charset="0"/>
              </a:rPr>
              <a:t>音訊應用</a:t>
            </a:r>
            <a:r>
              <a:rPr lang="en-US" altLang="zh-TW" sz="1600">
                <a:latin typeface="微軟正黑體"/>
                <a:ea typeface="微軟正黑體"/>
                <a:cs typeface="Arial" charset="0"/>
              </a:rPr>
              <a:t>IC</a:t>
            </a:r>
            <a:endParaRPr kumimoji="0" lang="zh-TW" altLang="en-US" sz="1600">
              <a:latin typeface="微軟正黑體"/>
              <a:ea typeface="微軟正黑體"/>
              <a:cs typeface="Arial" charset="0"/>
            </a:endParaRPr>
          </a:p>
        </p:txBody>
      </p:sp>
      <p:sp>
        <p:nvSpPr>
          <p:cNvPr id="38931" name="Text Box 32"/>
          <p:cNvSpPr txBox="1">
            <a:spLocks noChangeArrowheads="1"/>
          </p:cNvSpPr>
          <p:nvPr/>
        </p:nvSpPr>
        <p:spPr bwMode="auto">
          <a:xfrm>
            <a:off x="2124075" y="2760663"/>
            <a:ext cx="3165475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 ISD</a:t>
            </a:r>
            <a:r>
              <a:rPr kumimoji="0" lang="en-US" altLang="zh-TW" sz="1200" baseline="30000">
                <a:latin typeface="微軟正黑體"/>
                <a:ea typeface="微軟正黑體"/>
                <a:cs typeface="Arial" charset="0"/>
              </a:rPr>
              <a:t>®</a:t>
            </a:r>
            <a:r>
              <a:rPr kumimoji="0" lang="zh-CN" altLang="en-US" sz="1200">
                <a:latin typeface="微軟正黑體"/>
                <a:ea typeface="微軟正黑體"/>
                <a:cs typeface="Arial" charset="0"/>
              </a:rPr>
              <a:t>語音錄放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晶</a:t>
            </a:r>
            <a:r>
              <a:rPr kumimoji="0" lang="zh-CN" altLang="en-US" sz="1200">
                <a:latin typeface="微軟正黑體"/>
                <a:ea typeface="微軟正黑體"/>
                <a:cs typeface="Arial" charset="0"/>
              </a:rPr>
              <a:t>片</a:t>
            </a:r>
            <a:endParaRPr kumimoji="0" lang="zh-TW" altLang="en-US" sz="1200">
              <a:latin typeface="微軟正黑體"/>
              <a:ea typeface="微軟正黑體"/>
              <a:cs typeface="Arial" charset="0"/>
            </a:endParaRP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 emPower™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音訊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IC</a:t>
            </a: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ARM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音訊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 Soc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 </a:t>
            </a:r>
            <a:endParaRPr kumimoji="0" lang="en-US" altLang="zh-TW" sz="1200">
              <a:latin typeface="微軟正黑體"/>
              <a:ea typeface="微軟正黑體"/>
              <a:cs typeface="Arial" charset="0"/>
            </a:endParaRPr>
          </a:p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 MaxxAudio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音質優化處理晶片</a:t>
            </a:r>
            <a:endParaRPr kumimoji="0" lang="en-US" altLang="zh-TW" sz="1200">
              <a:latin typeface="微軟正黑體"/>
              <a:ea typeface="微軟正黑體"/>
              <a:cs typeface="Arial" charset="0"/>
            </a:endParaRPr>
          </a:p>
        </p:txBody>
      </p:sp>
      <p:sp>
        <p:nvSpPr>
          <p:cNvPr id="38932" name="Rectangle 9"/>
          <p:cNvSpPr>
            <a:spLocks noChangeArrowheads="1"/>
          </p:cNvSpPr>
          <p:nvPr/>
        </p:nvSpPr>
        <p:spPr bwMode="auto">
          <a:xfrm>
            <a:off x="5148263" y="2811463"/>
            <a:ext cx="34559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buClr>
                <a:srgbClr val="CC3300"/>
              </a:buClr>
              <a:buSzPct val="75000"/>
            </a:pP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觸控屏之</a:t>
            </a:r>
            <a:r>
              <a:rPr kumimoji="0" lang="zh-CN" altLang="en-US" sz="1200">
                <a:latin typeface="微軟正黑體"/>
                <a:ea typeface="微軟正黑體"/>
                <a:cs typeface="Arial" charset="0"/>
              </a:rPr>
              <a:t>電容式按鍵感應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,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可應用於玩具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, key fob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錄音及新穎小巧物件之語音反應裝置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,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多媒體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,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車載裝置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, 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電視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,</a:t>
            </a:r>
            <a:r>
              <a:rPr kumimoji="0" lang="zh-TW" altLang="en-US" sz="1200">
                <a:latin typeface="微軟正黑體"/>
                <a:ea typeface="微軟正黑體"/>
                <a:cs typeface="Arial" charset="0"/>
              </a:rPr>
              <a:t>條形音箱</a:t>
            </a:r>
            <a:r>
              <a:rPr kumimoji="0" lang="en-US" altLang="zh-TW" sz="1200">
                <a:latin typeface="微軟正黑體"/>
                <a:ea typeface="微軟正黑體"/>
                <a:cs typeface="Arial" charset="0"/>
              </a:rPr>
              <a:t>(Sound Bar)</a:t>
            </a:r>
            <a:endParaRPr kumimoji="0" lang="zh-TW" altLang="en-US" sz="1200">
              <a:latin typeface="微軟正黑體"/>
              <a:ea typeface="微軟正黑體"/>
              <a:cs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3175"/>
            <a:ext cx="8604250" cy="1143000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微控制器應用產品</a:t>
            </a:r>
            <a:r>
              <a:rPr lang="en-US" altLang="zh-TW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-(1) </a:t>
            </a:r>
            <a:endParaRPr lang="zh-TW" altLang="en-US" smtClean="0">
              <a:solidFill>
                <a:srgbClr val="E31803"/>
              </a:solidFill>
              <a:latin typeface="微軟正黑體"/>
              <a:ea typeface="微軟正黑體"/>
              <a:cs typeface="微軟正黑體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254D24-9CCE-4370-9E8E-0291C86133FB}" type="slidenum">
              <a:rPr lang="en-US" altLang="zh-TW" smtClean="0"/>
              <a:pPr>
                <a:defRPr/>
              </a:pPr>
              <a:t>7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pic>
        <p:nvPicPr>
          <p:cNvPr id="19461" name="Picture 5" descr="Touch Panel_small拷貝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4893782" y="3501008"/>
            <a:ext cx="3994809" cy="2759839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</p:pic>
      <p:sp>
        <p:nvSpPr>
          <p:cNvPr id="40964" name="Rectangle 3"/>
          <p:cNvSpPr>
            <a:spLocks noGrp="1" noChangeArrowheads="1"/>
          </p:cNvSpPr>
          <p:nvPr>
            <p:ph idx="1"/>
          </p:nvPr>
        </p:nvSpPr>
        <p:spPr>
          <a:xfrm>
            <a:off x="612775" y="981075"/>
            <a:ext cx="7631113" cy="43926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Pct val="75000"/>
              <a:buFont typeface="Wingdings" pitchFamily="2" charset="2"/>
              <a:buNone/>
            </a:pPr>
            <a:endParaRPr lang="zh-TW" altLang="en-US" sz="70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buSzPct val="75000"/>
              <a:buFont typeface="Wingdings" pitchFamily="2" charset="2"/>
              <a:buNone/>
            </a:pP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32</a:t>
            </a:r>
            <a:r>
              <a:rPr lang="zh-TW" altLang="en-US" smtClean="0">
                <a:latin typeface="Arial" charset="0"/>
                <a:ea typeface="微軟正黑體"/>
                <a:cs typeface="微軟正黑體"/>
              </a:rPr>
              <a:t>位元 </a:t>
            </a: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ARM</a:t>
            </a:r>
            <a:r>
              <a:rPr lang="en-US" altLang="zh-TW" sz="3200" baseline="30000" smtClean="0">
                <a:latin typeface="Arial" charset="0"/>
                <a:ea typeface="微軟正黑體"/>
                <a:cs typeface="微軟正黑體"/>
              </a:rPr>
              <a:t>®</a:t>
            </a: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 Cortex™ M0 </a:t>
            </a:r>
            <a:r>
              <a:rPr lang="zh-TW" altLang="en-US" smtClean="0">
                <a:latin typeface="Arial" charset="0"/>
                <a:ea typeface="微軟正黑體"/>
                <a:cs typeface="微軟正黑體"/>
              </a:rPr>
              <a:t>通用型微控制器</a:t>
            </a:r>
            <a:endParaRPr lang="en-US" altLang="zh-TW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挾帶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10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年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ARM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系統應用知識的技術優勢，獨步亞洲率先推出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領先歐美大廠，為大中華地區系列產品最完備之供應商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具備極佳的性價比優勢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致力於工業控制及消費性產品應用，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/>
            </a:r>
            <a:br>
              <a:rPr lang="en-US" altLang="zh-TW" sz="2000" b="0" smtClean="0">
                <a:latin typeface="Arial" charset="0"/>
                <a:ea typeface="微軟正黑體"/>
                <a:cs typeface="微軟正黑體"/>
              </a:rPr>
            </a:b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如多指觸控面板、智慧讀卡機、</a:t>
            </a:r>
          </a:p>
          <a:p>
            <a:pPr eaLnBrk="1" hangingPunct="1">
              <a:lnSpc>
                <a:spcPct val="150000"/>
              </a:lnSpc>
              <a:buClr>
                <a:srgbClr val="CC3300"/>
              </a:buClr>
              <a:buSzPct val="75000"/>
              <a:buFont typeface="Wingdings" pitchFamily="2" charset="2"/>
              <a:buNone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     醫療電子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79613" y="908050"/>
            <a:ext cx="5256212" cy="73025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9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7463"/>
            <a:ext cx="8604250" cy="1143000"/>
          </a:xfrm>
        </p:spPr>
        <p:txBody>
          <a:bodyPr/>
          <a:lstStyle/>
          <a:p>
            <a:pPr eaLnBrk="1" hangingPunct="1"/>
            <a:r>
              <a:rPr lang="zh-TW" altLang="en-US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微控制器應用產品</a:t>
            </a:r>
            <a:r>
              <a:rPr lang="en-US" altLang="zh-TW" smtClean="0">
                <a:solidFill>
                  <a:srgbClr val="E31803"/>
                </a:solidFill>
                <a:latin typeface="微軟正黑體"/>
                <a:ea typeface="微軟正黑體"/>
                <a:cs typeface="微軟正黑體"/>
              </a:rPr>
              <a:t>-(2) </a:t>
            </a:r>
            <a:endParaRPr lang="zh-TW" altLang="en-US" smtClean="0">
              <a:solidFill>
                <a:srgbClr val="E31803"/>
              </a:solidFill>
              <a:latin typeface="微軟正黑體"/>
              <a:ea typeface="微軟正黑體"/>
              <a:cs typeface="微軟正黑體"/>
            </a:endParaRPr>
          </a:p>
        </p:txBody>
      </p:sp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981075"/>
            <a:ext cx="5976938" cy="367188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SzPct val="75000"/>
              <a:buFont typeface="Wingdings" pitchFamily="2" charset="2"/>
              <a:buNone/>
            </a:pPr>
            <a:endParaRPr lang="zh-TW" altLang="en-US" sz="70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spcBef>
                <a:spcPct val="40000"/>
              </a:spcBef>
              <a:buSzPct val="75000"/>
              <a:buFont typeface="Wingdings" pitchFamily="2" charset="2"/>
              <a:buNone/>
            </a:pP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32</a:t>
            </a:r>
            <a:r>
              <a:rPr lang="zh-TW" altLang="en-US" smtClean="0">
                <a:latin typeface="Arial" charset="0"/>
                <a:ea typeface="微軟正黑體"/>
                <a:cs typeface="微軟正黑體"/>
              </a:rPr>
              <a:t>位元 </a:t>
            </a:r>
            <a:r>
              <a:rPr lang="en-US" altLang="zh-TW" smtClean="0">
                <a:latin typeface="Arial" charset="0"/>
                <a:ea typeface="微軟正黑體"/>
                <a:cs typeface="微軟正黑體"/>
              </a:rPr>
              <a:t>ARM7 / ARM9 </a:t>
            </a:r>
            <a:r>
              <a:rPr lang="zh-TW" altLang="en-US" smtClean="0">
                <a:latin typeface="Arial" charset="0"/>
                <a:ea typeface="微軟正黑體"/>
                <a:cs typeface="微軟正黑體"/>
              </a:rPr>
              <a:t>微控制器</a:t>
            </a:r>
            <a:endParaRPr lang="en-US" altLang="zh-TW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超過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10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年優越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ARM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系統應用知識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配合客戶需求，提供快速優質的設計服務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  <a:p>
            <a:pPr eaLnBrk="1" hangingPunct="1">
              <a:lnSpc>
                <a:spcPct val="150000"/>
              </a:lnSpc>
              <a:buClr>
                <a:srgbClr val="CC3300"/>
              </a:buClr>
              <a:buSzPct val="75000"/>
              <a:buFont typeface="Wingdings" pitchFamily="2" charset="2"/>
              <a:buChar char="u"/>
            </a:pP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專攻工業控制、人機介面、安防監控、網路、</a:t>
            </a:r>
            <a:r>
              <a:rPr lang="en-US" altLang="zh-TW" sz="2000" b="0" smtClean="0">
                <a:latin typeface="Arial" charset="0"/>
                <a:ea typeface="微軟正黑體"/>
                <a:cs typeface="微軟正黑體"/>
              </a:rPr>
              <a:t>USB </a:t>
            </a:r>
            <a:r>
              <a:rPr lang="zh-TW" altLang="en-US" sz="2000" b="0" smtClean="0">
                <a:latin typeface="Arial" charset="0"/>
                <a:ea typeface="微軟正黑體"/>
                <a:cs typeface="微軟正黑體"/>
              </a:rPr>
              <a:t>等大頻率聯網應用。</a:t>
            </a:r>
            <a:endParaRPr lang="en-US" altLang="zh-TW" sz="2000" b="0" smtClean="0">
              <a:latin typeface="Arial" charset="0"/>
              <a:ea typeface="微軟正黑體"/>
              <a:cs typeface="微軟正黑體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D48A172-3A21-4932-866A-96DA532C3FF2}" type="slidenum">
              <a:rPr lang="en-US" altLang="zh-TW" smtClean="0"/>
              <a:pPr>
                <a:defRPr/>
              </a:pPr>
              <a:t>8</a:t>
            </a:fld>
            <a:endParaRPr lang="en-US" altLang="zh-TW" dirty="0">
              <a:solidFill>
                <a:srgbClr val="977D7D"/>
              </a:solidFill>
            </a:endParaRPr>
          </a:p>
        </p:txBody>
      </p:sp>
      <p:pic>
        <p:nvPicPr>
          <p:cNvPr id="18437" name="Picture 2" descr="\\nuvoton.com\deptshare\AD00\AD10\公關\公司簡介\2012revised\ip cam.bmp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6300192" y="4221088"/>
            <a:ext cx="2160240" cy="2160240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31750"/>
          </a:effectLst>
          <a:extLst/>
        </p:spPr>
      </p:pic>
      <p:sp>
        <p:nvSpPr>
          <p:cNvPr id="9" name="矩形 8"/>
          <p:cNvSpPr/>
          <p:nvPr/>
        </p:nvSpPr>
        <p:spPr>
          <a:xfrm>
            <a:off x="1908175" y="981075"/>
            <a:ext cx="5256213" cy="71438"/>
          </a:xfrm>
          <a:prstGeom prst="rect">
            <a:avLst/>
          </a:prstGeom>
          <a:gradFill>
            <a:gsLst>
              <a:gs pos="0">
                <a:schemeClr val="bg1"/>
              </a:gs>
              <a:gs pos="11000">
                <a:srgbClr val="C3CEDC"/>
              </a:gs>
              <a:gs pos="90000">
                <a:srgbClr val="A7B8CC"/>
              </a:gs>
              <a:gs pos="50000">
                <a:schemeClr val="tx2"/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268788" y="6611938"/>
            <a:ext cx="1008062" cy="246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Verdana" pitchFamily="34" charset="0"/>
                <a:ea typeface="Arial Unicode MS" pitchFamily="34" charset="-120"/>
                <a:cs typeface="Arial Unicode MS" pitchFamily="34" charset="-120"/>
              </a:defRPr>
            </a:lvl9pPr>
          </a:lstStyle>
          <a:p>
            <a:pPr>
              <a:defRPr/>
            </a:pPr>
            <a:r>
              <a:rPr lang="en-US" altLang="zh-TW" sz="1000" dirty="0" smtClean="0">
                <a:solidFill>
                  <a:schemeClr val="bg1">
                    <a:lumMod val="50000"/>
                  </a:schemeClr>
                </a:solidFill>
              </a:rPr>
              <a:t>confidential</a:t>
            </a:r>
            <a:endParaRPr lang="zh-TW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15340</TotalTime>
  <Words>2407</Words>
  <Application>Microsoft Office PowerPoint</Application>
  <PresentationFormat>On-screen Show (4:3)</PresentationFormat>
  <Paragraphs>202</Paragraphs>
  <Slides>20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Design Template</vt:lpstr>
      </vt:variant>
      <vt:variant>
        <vt:i4>13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45" baseType="lpstr">
      <vt:lpstr>Verdana</vt:lpstr>
      <vt:lpstr>Arial Unicode MS</vt:lpstr>
      <vt:lpstr>Arial</vt:lpstr>
      <vt:lpstr>Calibri</vt:lpstr>
      <vt:lpstr>MS PGothic</vt:lpstr>
      <vt:lpstr>新細明體</vt:lpstr>
      <vt:lpstr>微軟正黑體</vt:lpstr>
      <vt:lpstr>Wingdings</vt:lpstr>
      <vt:lpstr>文鼎中圓</vt:lpstr>
      <vt:lpstr>Impact</vt:lpstr>
      <vt:lpstr>Times New Roman</vt:lpstr>
      <vt:lpstr>Office Theme</vt:lpstr>
      <vt:lpstr>Custom Design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Microsoft Excel Worksheet</vt:lpstr>
      <vt:lpstr>新唐科技股份有限公司</vt:lpstr>
      <vt:lpstr>大  綱</vt:lpstr>
      <vt:lpstr>新唐速寫</vt:lpstr>
      <vt:lpstr>新唐大事紀</vt:lpstr>
      <vt:lpstr>優質跨國團隊合作</vt:lpstr>
      <vt:lpstr>Slide 5</vt:lpstr>
      <vt:lpstr>新唐主要產品簡介</vt:lpstr>
      <vt:lpstr>微控制器應用產品-(1) </vt:lpstr>
      <vt:lpstr>微控制器應用產品-(2) </vt:lpstr>
      <vt:lpstr>微控制器應用產品-(3) </vt:lpstr>
      <vt:lpstr>微控制器應用產品-(4)</vt:lpstr>
      <vt:lpstr>微控制器應用產品-(5) </vt:lpstr>
      <vt:lpstr>Slide 12</vt:lpstr>
      <vt:lpstr>Slide 13</vt:lpstr>
      <vt:lpstr>Slide 14</vt:lpstr>
      <vt:lpstr>雲端運算產品-(1) </vt:lpstr>
      <vt:lpstr>雲端運算產品-(2) </vt:lpstr>
      <vt:lpstr>客戶即策略夥伴</vt:lpstr>
      <vt:lpstr>營運成果</vt:lpstr>
      <vt:lpstr>Slide 19</vt:lpstr>
    </vt:vector>
  </TitlesOfParts>
  <Company>3 3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Future of Computer</dc:title>
  <dc:creator>3 3</dc:creator>
  <cp:lastModifiedBy>mis</cp:lastModifiedBy>
  <cp:revision>706</cp:revision>
  <cp:lastPrinted>2012-02-14T02:02:24Z</cp:lastPrinted>
  <dcterms:created xsi:type="dcterms:W3CDTF">2008-04-28T08:14:33Z</dcterms:created>
  <dcterms:modified xsi:type="dcterms:W3CDTF">2013-12-31T08:00:07Z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0x010100D27B72A579B9B74C8B60CD9DA12CE965</vt:lpwstr>
  </property>
</Properties>
</file>